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665" r:id="rId5"/>
    <p:sldMasterId id="2147483670" r:id="rId6"/>
    <p:sldMasterId id="2147483675" r:id="rId7"/>
    <p:sldMasterId id="2147483678" r:id="rId8"/>
    <p:sldMasterId id="2147483681" r:id="rId9"/>
    <p:sldMasterId id="2147483684" r:id="rId10"/>
    <p:sldMasterId id="2147483687" r:id="rId11"/>
  </p:sldMasterIdLst>
  <p:notesMasterIdLst>
    <p:notesMasterId r:id="rId56"/>
  </p:notesMasterIdLst>
  <p:handoutMasterIdLst>
    <p:handoutMasterId r:id="rId57"/>
  </p:handoutMasterIdLst>
  <p:sldIdLst>
    <p:sldId id="262" r:id="rId12"/>
    <p:sldId id="257" r:id="rId13"/>
    <p:sldId id="256" r:id="rId14"/>
    <p:sldId id="309" r:id="rId15"/>
    <p:sldId id="310" r:id="rId16"/>
    <p:sldId id="351" r:id="rId17"/>
    <p:sldId id="368" r:id="rId18"/>
    <p:sldId id="385" r:id="rId19"/>
    <p:sldId id="369" r:id="rId20"/>
    <p:sldId id="370" r:id="rId21"/>
    <p:sldId id="361" r:id="rId22"/>
    <p:sldId id="362" r:id="rId23"/>
    <p:sldId id="363" r:id="rId24"/>
    <p:sldId id="364" r:id="rId25"/>
    <p:sldId id="308" r:id="rId26"/>
    <p:sldId id="301" r:id="rId27"/>
    <p:sldId id="258" r:id="rId28"/>
    <p:sldId id="303" r:id="rId29"/>
    <p:sldId id="304" r:id="rId30"/>
    <p:sldId id="305" r:id="rId31"/>
    <p:sldId id="261" r:id="rId32"/>
    <p:sldId id="260" r:id="rId33"/>
    <p:sldId id="259" r:id="rId34"/>
    <p:sldId id="263" r:id="rId35"/>
    <p:sldId id="306" r:id="rId36"/>
    <p:sldId id="307" r:id="rId37"/>
    <p:sldId id="379" r:id="rId38"/>
    <p:sldId id="380" r:id="rId39"/>
    <p:sldId id="381" r:id="rId40"/>
    <p:sldId id="382" r:id="rId41"/>
    <p:sldId id="383" r:id="rId42"/>
    <p:sldId id="294" r:id="rId43"/>
    <p:sldId id="295" r:id="rId44"/>
    <p:sldId id="296" r:id="rId45"/>
    <p:sldId id="297" r:id="rId46"/>
    <p:sldId id="298" r:id="rId47"/>
    <p:sldId id="279" r:id="rId48"/>
    <p:sldId id="323" r:id="rId49"/>
    <p:sldId id="324" r:id="rId50"/>
    <p:sldId id="378" r:id="rId51"/>
    <p:sldId id="326" r:id="rId52"/>
    <p:sldId id="348" r:id="rId53"/>
    <p:sldId id="327" r:id="rId54"/>
    <p:sldId id="384" r:id="rId55"/>
  </p:sldIdLst>
  <p:sldSz cx="9144000" cy="6858000" type="screen4x3"/>
  <p:notesSz cx="9144000" cy="6858000"/>
  <p:embeddedFontLst>
    <p:embeddedFont>
      <p:font typeface="Segoe UI Semibold" pitchFamily="34" charset="0"/>
      <p:bold r:id="rId58"/>
    </p:embeddedFont>
    <p:embeddedFont>
      <p:font typeface="Segoe Light" pitchFamily="34" charset="0"/>
      <p:regular r:id="rId59"/>
      <p:italic r:id="rId60"/>
    </p:embeddedFont>
    <p:embeddedFont>
      <p:font typeface="Segoe UI" pitchFamily="34" charset="0"/>
      <p:regular r:id="rId61"/>
      <p:bold r:id="rId62"/>
      <p:italic r:id="rId63"/>
      <p:boldItalic r:id="rId64"/>
    </p:embeddedFont>
    <p:embeddedFont>
      <p:font typeface="Calibri" pitchFamily="34" charset="0"/>
      <p:regular r:id="rId65"/>
      <p:bold r:id="rId66"/>
      <p:italic r:id="rId67"/>
      <p:boldItalic r:id="rId68"/>
    </p:embeddedFont>
    <p:embeddedFont>
      <p:font typeface="Segoe Condensed" pitchFamily="34" charset="0"/>
      <p:regular r:id="rId69"/>
      <p:bold r:id="rId70"/>
      <p:italic r:id="rId71"/>
      <p:boldItalic r:id="rId72"/>
    </p:embeddedFont>
    <p:embeddedFont>
      <p:font typeface="Segoe" pitchFamily="34" charset="0"/>
      <p:regular r:id="rId73"/>
      <p:bold r:id="rId74"/>
      <p:italic r:id="rId75"/>
      <p:boldItalic r:id="rId76"/>
    </p:embeddedFont>
    <p:embeddedFont>
      <p:font typeface="Segoe Semibold" pitchFamily="34" charset="0"/>
      <p:bold r:id="rId77"/>
      <p:boldItalic r:id="rId78"/>
    </p:embeddedFont>
    <p:embeddedFont>
      <p:font typeface="ＭＳ ゴシック" pitchFamily="49" charset="-128"/>
      <p:regular r:id="rId79"/>
    </p:embeddedFont>
    <p:embeddedFont>
      <p:font typeface="Verdana" pitchFamily="34" charset="0"/>
      <p:regular r:id="rId80"/>
      <p:bold r:id="rId81"/>
      <p:italic r:id="rId82"/>
      <p:boldItalic r:id="rId8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chwink" initials="c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84B82"/>
    <a:srgbClr val="3C9527"/>
    <a:srgbClr val="3A90CC"/>
    <a:srgbClr val="CC3300"/>
    <a:srgbClr val="279551"/>
    <a:srgbClr val="B4004D"/>
    <a:srgbClr val="CC0057"/>
    <a:srgbClr val="269689"/>
    <a:srgbClr val="621C6E"/>
    <a:srgbClr val="6D3D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726" autoAdjust="0"/>
    <p:restoredTop sz="78343" autoAdjust="0"/>
  </p:normalViewPr>
  <p:slideViewPr>
    <p:cSldViewPr snapToGrid="0" snapToObjects="1">
      <p:cViewPr varScale="1">
        <p:scale>
          <a:sx n="86" d="100"/>
          <a:sy n="86" d="100"/>
        </p:scale>
        <p:origin x="-1560" y="-78"/>
      </p:cViewPr>
      <p:guideLst>
        <p:guide orient="horz" pos="2160"/>
        <p:guide pos="3042"/>
        <p:guide pos="2886"/>
        <p:guide pos="2730"/>
      </p:guideLst>
    </p:cSldViewPr>
  </p:slideViewPr>
  <p:outlineViewPr>
    <p:cViewPr>
      <p:scale>
        <a:sx n="33" d="100"/>
        <a:sy n="33" d="100"/>
      </p:scale>
      <p:origin x="0" y="3549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commentAuthors" Target="commentAuthors.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Master" Target="slideMasters/slideMaster2.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handoutMaster" Target="handoutMasters/handoutMaster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19.fntdata"/><Relationship Id="rId7" Type="http://schemas.openxmlformats.org/officeDocument/2006/relationships/slideMaster" Target="slideMasters/slideMaster4.xml"/><Relationship Id="rId71" Type="http://schemas.openxmlformats.org/officeDocument/2006/relationships/font" Target="fonts/font14.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font" Target="fonts/font9.fntdata"/><Relationship Id="rId87" Type="http://schemas.openxmlformats.org/officeDocument/2006/relationships/theme" Target="theme/theme1.xml"/><Relationship Id="rId61" Type="http://schemas.openxmlformats.org/officeDocument/2006/relationships/font" Target="fonts/font4.fntdata"/><Relationship Id="rId82" Type="http://schemas.openxmlformats.org/officeDocument/2006/relationships/font" Target="fonts/font25.fntdata"/></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66B48F-6C64-4A59-8860-90C2D16E807F}"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AT"/>
        </a:p>
      </dgm:t>
    </dgm:pt>
    <dgm:pt modelId="{7772A3BF-549E-4F5B-8395-EA7404F11729}">
      <dgm:prSet/>
      <dgm:spPr/>
      <dgm:t>
        <a:bodyPr/>
        <a:lstStyle/>
        <a:p>
          <a:pPr rtl="0"/>
          <a:r>
            <a:rPr lang="en-US" dirty="0" err="1" smtClean="0">
              <a:latin typeface="Segoe Light" pitchFamily="34" charset="0"/>
            </a:rPr>
            <a:t>Neues</a:t>
          </a:r>
          <a:r>
            <a:rPr lang="en-US" dirty="0" smtClean="0">
              <a:latin typeface="Segoe Light" pitchFamily="34" charset="0"/>
            </a:rPr>
            <a:t> </a:t>
          </a:r>
          <a:r>
            <a:rPr lang="en-US" dirty="0" err="1" smtClean="0">
              <a:latin typeface="Segoe Light" pitchFamily="34" charset="0"/>
            </a:rPr>
            <a:t>Produktivitäts-Basisangebot</a:t>
          </a:r>
          <a:endParaRPr lang="de-AT" dirty="0">
            <a:latin typeface="Segoe Light" pitchFamily="34" charset="0"/>
          </a:endParaRPr>
        </a:p>
      </dgm:t>
    </dgm:pt>
    <dgm:pt modelId="{32AC5210-7A39-4972-9AFF-524EDE0C7E90}" type="parTrans" cxnId="{9A5E52B0-B4E0-4EB1-B948-ADFC9D6F3CBE}">
      <dgm:prSet/>
      <dgm:spPr/>
      <dgm:t>
        <a:bodyPr/>
        <a:lstStyle/>
        <a:p>
          <a:endParaRPr lang="de-AT"/>
        </a:p>
      </dgm:t>
    </dgm:pt>
    <dgm:pt modelId="{8524583E-0B4D-4ACD-80E4-0485A471BAA4}" type="sibTrans" cxnId="{9A5E52B0-B4E0-4EB1-B948-ADFC9D6F3CBE}">
      <dgm:prSet/>
      <dgm:spPr/>
      <dgm:t>
        <a:bodyPr/>
        <a:lstStyle/>
        <a:p>
          <a:endParaRPr lang="de-AT">
            <a:latin typeface="Segoe Light" pitchFamily="34" charset="0"/>
          </a:endParaRPr>
        </a:p>
      </dgm:t>
    </dgm:pt>
    <dgm:pt modelId="{BBAF8CD0-9FD6-4EDD-A1F6-002EBAF4588E}">
      <dgm:prSet/>
      <dgm:spPr/>
      <dgm:t>
        <a:bodyPr/>
        <a:lstStyle/>
        <a:p>
          <a:pPr rtl="0"/>
          <a:r>
            <a:rPr lang="de-AT" noProof="0" dirty="0" smtClean="0">
              <a:latin typeface="Segoe Light" pitchFamily="34" charset="0"/>
            </a:rPr>
            <a:t>Von OEMs auf neuen PCs vorinstalliert, mit Office 2010 „</a:t>
          </a:r>
          <a:r>
            <a:rPr lang="de-AT" noProof="0" dirty="0" err="1" smtClean="0">
              <a:latin typeface="Segoe Light" pitchFamily="34" charset="0"/>
            </a:rPr>
            <a:t>Preinstalled</a:t>
          </a:r>
          <a:r>
            <a:rPr lang="de-AT" noProof="0" dirty="0" smtClean="0">
              <a:latin typeface="Segoe Light" pitchFamily="34" charset="0"/>
            </a:rPr>
            <a:t>“</a:t>
          </a:r>
          <a:endParaRPr lang="de-AT" noProof="0" dirty="0">
            <a:latin typeface="Segoe Light" pitchFamily="34" charset="0"/>
          </a:endParaRPr>
        </a:p>
      </dgm:t>
    </dgm:pt>
    <dgm:pt modelId="{D7A6C715-BA57-4519-96A5-765E82EEA146}" type="parTrans" cxnId="{3F13753C-109A-4241-B5FF-8C351AEE7785}">
      <dgm:prSet/>
      <dgm:spPr/>
      <dgm:t>
        <a:bodyPr/>
        <a:lstStyle/>
        <a:p>
          <a:endParaRPr lang="de-AT"/>
        </a:p>
      </dgm:t>
    </dgm:pt>
    <dgm:pt modelId="{ADDC884C-F118-4C8F-AB1E-C8C1B7265369}" type="sibTrans" cxnId="{3F13753C-109A-4241-B5FF-8C351AEE7785}">
      <dgm:prSet/>
      <dgm:spPr/>
      <dgm:t>
        <a:bodyPr/>
        <a:lstStyle/>
        <a:p>
          <a:endParaRPr lang="de-AT"/>
        </a:p>
      </dgm:t>
    </dgm:pt>
    <dgm:pt modelId="{41BFF034-E4AC-4F18-B7BC-96DECCE4214C}">
      <dgm:prSet/>
      <dgm:spPr/>
      <dgm:t>
        <a:bodyPr/>
        <a:lstStyle/>
        <a:p>
          <a:pPr rtl="0"/>
          <a:r>
            <a:rPr lang="en-US" dirty="0" err="1" smtClean="0">
              <a:latin typeface="Segoe Light" pitchFamily="34" charset="0"/>
            </a:rPr>
            <a:t>Beinhaltet</a:t>
          </a:r>
          <a:r>
            <a:rPr lang="en-US" dirty="0" smtClean="0">
              <a:latin typeface="Segoe Light" pitchFamily="34" charset="0"/>
            </a:rPr>
            <a:t> Word Starter und Excel Starter – </a:t>
          </a:r>
          <a:br>
            <a:rPr lang="en-US" dirty="0" smtClean="0">
              <a:latin typeface="Segoe Light" pitchFamily="34" charset="0"/>
            </a:rPr>
          </a:br>
          <a:r>
            <a:rPr lang="en-US" dirty="0" smtClean="0">
              <a:latin typeface="Segoe Light" pitchFamily="34" charset="0"/>
            </a:rPr>
            <a:t>Word und Excel in </a:t>
          </a:r>
          <a:r>
            <a:rPr lang="en-US" dirty="0" err="1" smtClean="0">
              <a:latin typeface="Segoe Light" pitchFamily="34" charset="0"/>
            </a:rPr>
            <a:t>Versionen</a:t>
          </a:r>
          <a:r>
            <a:rPr lang="en-US" dirty="0" smtClean="0">
              <a:latin typeface="Segoe Light" pitchFamily="34" charset="0"/>
            </a:rPr>
            <a:t> </a:t>
          </a:r>
          <a:r>
            <a:rPr lang="en-US" dirty="0" err="1" smtClean="0">
              <a:latin typeface="Segoe Light" pitchFamily="34" charset="0"/>
            </a:rPr>
            <a:t>mit</a:t>
          </a:r>
          <a:r>
            <a:rPr lang="en-US" dirty="0" smtClean="0">
              <a:latin typeface="Segoe Light" pitchFamily="34" charset="0"/>
            </a:rPr>
            <a:t> </a:t>
          </a:r>
          <a:r>
            <a:rPr lang="en-US" dirty="0" err="1" smtClean="0">
              <a:latin typeface="Segoe Light" pitchFamily="34" charset="0"/>
            </a:rPr>
            <a:t>begrenzter</a:t>
          </a:r>
          <a:r>
            <a:rPr lang="en-US" dirty="0" smtClean="0">
              <a:latin typeface="Segoe Light" pitchFamily="34" charset="0"/>
            </a:rPr>
            <a:t> </a:t>
          </a:r>
          <a:r>
            <a:rPr lang="en-US" dirty="0" err="1" smtClean="0">
              <a:latin typeface="Segoe Light" pitchFamily="34" charset="0"/>
            </a:rPr>
            <a:t>Funktionalität</a:t>
          </a:r>
          <a:endParaRPr lang="de-AT" dirty="0">
            <a:latin typeface="Segoe Light" pitchFamily="34" charset="0"/>
          </a:endParaRPr>
        </a:p>
      </dgm:t>
    </dgm:pt>
    <dgm:pt modelId="{4155D6D2-FD17-46F7-81BC-AC4462132E19}" type="parTrans" cxnId="{463E619C-D407-4CE8-8903-80076F847935}">
      <dgm:prSet/>
      <dgm:spPr/>
      <dgm:t>
        <a:bodyPr/>
        <a:lstStyle/>
        <a:p>
          <a:endParaRPr lang="de-AT"/>
        </a:p>
      </dgm:t>
    </dgm:pt>
    <dgm:pt modelId="{415AC5B1-BF65-4EE2-AB7D-F11C56005832}" type="sibTrans" cxnId="{463E619C-D407-4CE8-8903-80076F847935}">
      <dgm:prSet/>
      <dgm:spPr/>
      <dgm:t>
        <a:bodyPr/>
        <a:lstStyle/>
        <a:p>
          <a:endParaRPr lang="de-AT"/>
        </a:p>
      </dgm:t>
    </dgm:pt>
    <dgm:pt modelId="{40684134-6B70-478D-B297-3A5247695751}">
      <dgm:prSet/>
      <dgm:spPr/>
      <dgm:t>
        <a:bodyPr/>
        <a:lstStyle/>
        <a:p>
          <a:pPr rtl="0"/>
          <a:r>
            <a:rPr lang="en-US" smtClean="0">
              <a:latin typeface="Segoe Light" pitchFamily="34" charset="0"/>
            </a:rPr>
            <a:t>Beinhaltet nicht Outlook, PowerPoint und OneNote</a:t>
          </a:r>
          <a:endParaRPr lang="de-AT">
            <a:latin typeface="Segoe Light" pitchFamily="34" charset="0"/>
          </a:endParaRPr>
        </a:p>
      </dgm:t>
    </dgm:pt>
    <dgm:pt modelId="{7885ABF2-F549-431B-AE4C-A281392046CC}" type="parTrans" cxnId="{AA2B4A30-7CD7-4639-820C-6C342B3087BC}">
      <dgm:prSet/>
      <dgm:spPr/>
      <dgm:t>
        <a:bodyPr/>
        <a:lstStyle/>
        <a:p>
          <a:endParaRPr lang="de-AT"/>
        </a:p>
      </dgm:t>
    </dgm:pt>
    <dgm:pt modelId="{5F3AE9AD-0BD2-4528-88B1-58DC94FD0478}" type="sibTrans" cxnId="{AA2B4A30-7CD7-4639-820C-6C342B3087BC}">
      <dgm:prSet/>
      <dgm:spPr/>
      <dgm:t>
        <a:bodyPr/>
        <a:lstStyle/>
        <a:p>
          <a:endParaRPr lang="de-AT"/>
        </a:p>
      </dgm:t>
    </dgm:pt>
    <dgm:pt modelId="{2EDF6A20-C4CE-4AC3-8BF4-BFEF505F3ECF}">
      <dgm:prSet/>
      <dgm:spPr/>
      <dgm:t>
        <a:bodyPr/>
        <a:lstStyle/>
        <a:p>
          <a:pPr rtl="0"/>
          <a:r>
            <a:rPr lang="en-US" smtClean="0">
              <a:latin typeface="Segoe Light" pitchFamily="34" charset="0"/>
            </a:rPr>
            <a:t>Unterstützt durch Werbung</a:t>
          </a:r>
          <a:endParaRPr lang="de-AT">
            <a:latin typeface="Segoe Light" pitchFamily="34" charset="0"/>
          </a:endParaRPr>
        </a:p>
      </dgm:t>
    </dgm:pt>
    <dgm:pt modelId="{D9ECCF91-6882-44AE-9564-A34B87F67CBC}" type="parTrans" cxnId="{A7EE0807-187F-4D93-8993-123C0A91E77E}">
      <dgm:prSet/>
      <dgm:spPr/>
      <dgm:t>
        <a:bodyPr/>
        <a:lstStyle/>
        <a:p>
          <a:endParaRPr lang="de-AT"/>
        </a:p>
      </dgm:t>
    </dgm:pt>
    <dgm:pt modelId="{A8F9BFEE-E94A-424B-88B7-A7F9F9E1AFC1}" type="sibTrans" cxnId="{A7EE0807-187F-4D93-8993-123C0A91E77E}">
      <dgm:prSet/>
      <dgm:spPr/>
      <dgm:t>
        <a:bodyPr/>
        <a:lstStyle/>
        <a:p>
          <a:endParaRPr lang="de-AT"/>
        </a:p>
      </dgm:t>
    </dgm:pt>
    <dgm:pt modelId="{0BCB20A8-6534-4B7D-A74A-D7DA8DC1EBEB}" type="pres">
      <dgm:prSet presAssocID="{8366B48F-6C64-4A59-8860-90C2D16E807F}" presName="Name0" presStyleCnt="0">
        <dgm:presLayoutVars>
          <dgm:chMax val="7"/>
          <dgm:chPref val="7"/>
          <dgm:dir/>
        </dgm:presLayoutVars>
      </dgm:prSet>
      <dgm:spPr/>
      <dgm:t>
        <a:bodyPr/>
        <a:lstStyle/>
        <a:p>
          <a:endParaRPr lang="en-GB"/>
        </a:p>
      </dgm:t>
    </dgm:pt>
    <dgm:pt modelId="{3233E4EE-4F29-407E-8D2A-2D2D57FD79F3}" type="pres">
      <dgm:prSet presAssocID="{8366B48F-6C64-4A59-8860-90C2D16E807F}" presName="Name1" presStyleCnt="0"/>
      <dgm:spPr/>
    </dgm:pt>
    <dgm:pt modelId="{43C89816-6B2F-4183-B0B0-1C91C103B870}" type="pres">
      <dgm:prSet presAssocID="{8366B48F-6C64-4A59-8860-90C2D16E807F}" presName="cycle" presStyleCnt="0"/>
      <dgm:spPr/>
    </dgm:pt>
    <dgm:pt modelId="{2632E8C6-42EB-406D-A5FF-BC73912DD070}" type="pres">
      <dgm:prSet presAssocID="{8366B48F-6C64-4A59-8860-90C2D16E807F}" presName="srcNode" presStyleLbl="node1" presStyleIdx="0" presStyleCnt="5"/>
      <dgm:spPr/>
    </dgm:pt>
    <dgm:pt modelId="{EBA7F056-9DD1-4972-92A5-B8C0FE9CA021}" type="pres">
      <dgm:prSet presAssocID="{8366B48F-6C64-4A59-8860-90C2D16E807F}" presName="conn" presStyleLbl="parChTrans1D2" presStyleIdx="0" presStyleCnt="1"/>
      <dgm:spPr/>
      <dgm:t>
        <a:bodyPr/>
        <a:lstStyle/>
        <a:p>
          <a:endParaRPr lang="en-GB"/>
        </a:p>
      </dgm:t>
    </dgm:pt>
    <dgm:pt modelId="{1A0AEE9B-C58B-460E-8385-00A8A7FB23C2}" type="pres">
      <dgm:prSet presAssocID="{8366B48F-6C64-4A59-8860-90C2D16E807F}" presName="extraNode" presStyleLbl="node1" presStyleIdx="0" presStyleCnt="5"/>
      <dgm:spPr/>
    </dgm:pt>
    <dgm:pt modelId="{4B3AE766-D7DE-4706-8D5F-9754775CDEF5}" type="pres">
      <dgm:prSet presAssocID="{8366B48F-6C64-4A59-8860-90C2D16E807F}" presName="dstNode" presStyleLbl="node1" presStyleIdx="0" presStyleCnt="5"/>
      <dgm:spPr/>
    </dgm:pt>
    <dgm:pt modelId="{12A3792E-0C9A-4323-B5F5-B63B36BD715C}" type="pres">
      <dgm:prSet presAssocID="{7772A3BF-549E-4F5B-8395-EA7404F11729}" presName="text_1" presStyleLbl="node1" presStyleIdx="0" presStyleCnt="5">
        <dgm:presLayoutVars>
          <dgm:bulletEnabled val="1"/>
        </dgm:presLayoutVars>
      </dgm:prSet>
      <dgm:spPr/>
      <dgm:t>
        <a:bodyPr/>
        <a:lstStyle/>
        <a:p>
          <a:endParaRPr lang="en-GB"/>
        </a:p>
      </dgm:t>
    </dgm:pt>
    <dgm:pt modelId="{8332B0C1-7C6C-4224-86FE-7D5F3B69ED26}" type="pres">
      <dgm:prSet presAssocID="{7772A3BF-549E-4F5B-8395-EA7404F11729}" presName="accent_1" presStyleCnt="0"/>
      <dgm:spPr/>
    </dgm:pt>
    <dgm:pt modelId="{1FAFA7EF-B20E-4CB2-A418-9A35CD58C507}" type="pres">
      <dgm:prSet presAssocID="{7772A3BF-549E-4F5B-8395-EA7404F11729}" presName="accentRepeatNode" presStyleLbl="solidFgAcc1" presStyleIdx="0" presStyleCnt="5"/>
      <dgm:spPr/>
    </dgm:pt>
    <dgm:pt modelId="{FED9949B-CBBA-46C6-8575-1A5283CAEA05}" type="pres">
      <dgm:prSet presAssocID="{BBAF8CD0-9FD6-4EDD-A1F6-002EBAF4588E}" presName="text_2" presStyleLbl="node1" presStyleIdx="1" presStyleCnt="5">
        <dgm:presLayoutVars>
          <dgm:bulletEnabled val="1"/>
        </dgm:presLayoutVars>
      </dgm:prSet>
      <dgm:spPr/>
      <dgm:t>
        <a:bodyPr/>
        <a:lstStyle/>
        <a:p>
          <a:endParaRPr lang="de-AT"/>
        </a:p>
      </dgm:t>
    </dgm:pt>
    <dgm:pt modelId="{8AD70F92-3793-460B-ABBB-FC6A07AFEFEE}" type="pres">
      <dgm:prSet presAssocID="{BBAF8CD0-9FD6-4EDD-A1F6-002EBAF4588E}" presName="accent_2" presStyleCnt="0"/>
      <dgm:spPr/>
    </dgm:pt>
    <dgm:pt modelId="{A827D138-360F-4864-8FE2-EDA261E73F1B}" type="pres">
      <dgm:prSet presAssocID="{BBAF8CD0-9FD6-4EDD-A1F6-002EBAF4588E}" presName="accentRepeatNode" presStyleLbl="solidFgAcc1" presStyleIdx="1" presStyleCnt="5"/>
      <dgm:spPr/>
    </dgm:pt>
    <dgm:pt modelId="{810AFA64-F6ED-4E98-B104-1D9ABBD7738C}" type="pres">
      <dgm:prSet presAssocID="{41BFF034-E4AC-4F18-B7BC-96DECCE4214C}" presName="text_3" presStyleLbl="node1" presStyleIdx="2" presStyleCnt="5">
        <dgm:presLayoutVars>
          <dgm:bulletEnabled val="1"/>
        </dgm:presLayoutVars>
      </dgm:prSet>
      <dgm:spPr/>
      <dgm:t>
        <a:bodyPr/>
        <a:lstStyle/>
        <a:p>
          <a:endParaRPr lang="en-GB"/>
        </a:p>
      </dgm:t>
    </dgm:pt>
    <dgm:pt modelId="{AD21C202-BC94-4AAC-978F-A8E82987048E}" type="pres">
      <dgm:prSet presAssocID="{41BFF034-E4AC-4F18-B7BC-96DECCE4214C}" presName="accent_3" presStyleCnt="0"/>
      <dgm:spPr/>
    </dgm:pt>
    <dgm:pt modelId="{BA2B5C95-743C-4F38-8AFE-F1A1954A07B1}" type="pres">
      <dgm:prSet presAssocID="{41BFF034-E4AC-4F18-B7BC-96DECCE4214C}" presName="accentRepeatNode" presStyleLbl="solidFgAcc1" presStyleIdx="2" presStyleCnt="5"/>
      <dgm:spPr/>
    </dgm:pt>
    <dgm:pt modelId="{07C313EA-E334-4E79-9BDB-5CBD4E59C822}" type="pres">
      <dgm:prSet presAssocID="{40684134-6B70-478D-B297-3A5247695751}" presName="text_4" presStyleLbl="node1" presStyleIdx="3" presStyleCnt="5">
        <dgm:presLayoutVars>
          <dgm:bulletEnabled val="1"/>
        </dgm:presLayoutVars>
      </dgm:prSet>
      <dgm:spPr/>
      <dgm:t>
        <a:bodyPr/>
        <a:lstStyle/>
        <a:p>
          <a:endParaRPr lang="en-GB"/>
        </a:p>
      </dgm:t>
    </dgm:pt>
    <dgm:pt modelId="{438A5934-DA1A-4E87-A7B1-AC7F465D3BAD}" type="pres">
      <dgm:prSet presAssocID="{40684134-6B70-478D-B297-3A5247695751}" presName="accent_4" presStyleCnt="0"/>
      <dgm:spPr/>
    </dgm:pt>
    <dgm:pt modelId="{219E3FB8-F749-4AFE-9351-855BE8507B0A}" type="pres">
      <dgm:prSet presAssocID="{40684134-6B70-478D-B297-3A5247695751}" presName="accentRepeatNode" presStyleLbl="solidFgAcc1" presStyleIdx="3" presStyleCnt="5"/>
      <dgm:spPr/>
    </dgm:pt>
    <dgm:pt modelId="{692ECBB7-F27C-4EBF-B0C9-E76E0CCAC39B}" type="pres">
      <dgm:prSet presAssocID="{2EDF6A20-C4CE-4AC3-8BF4-BFEF505F3ECF}" presName="text_5" presStyleLbl="node1" presStyleIdx="4" presStyleCnt="5">
        <dgm:presLayoutVars>
          <dgm:bulletEnabled val="1"/>
        </dgm:presLayoutVars>
      </dgm:prSet>
      <dgm:spPr/>
      <dgm:t>
        <a:bodyPr/>
        <a:lstStyle/>
        <a:p>
          <a:endParaRPr lang="en-GB"/>
        </a:p>
      </dgm:t>
    </dgm:pt>
    <dgm:pt modelId="{EE5DD00A-0CEB-4A7A-A23B-D166BB0C5D7B}" type="pres">
      <dgm:prSet presAssocID="{2EDF6A20-C4CE-4AC3-8BF4-BFEF505F3ECF}" presName="accent_5" presStyleCnt="0"/>
      <dgm:spPr/>
    </dgm:pt>
    <dgm:pt modelId="{978ECED4-2CB2-47CA-AB09-08FF5B89AC2C}" type="pres">
      <dgm:prSet presAssocID="{2EDF6A20-C4CE-4AC3-8BF4-BFEF505F3ECF}" presName="accentRepeatNode" presStyleLbl="solidFgAcc1" presStyleIdx="4" presStyleCnt="5"/>
      <dgm:spPr/>
    </dgm:pt>
  </dgm:ptLst>
  <dgm:cxnLst>
    <dgm:cxn modelId="{3F13753C-109A-4241-B5FF-8C351AEE7785}" srcId="{8366B48F-6C64-4A59-8860-90C2D16E807F}" destId="{BBAF8CD0-9FD6-4EDD-A1F6-002EBAF4588E}" srcOrd="1" destOrd="0" parTransId="{D7A6C715-BA57-4519-96A5-765E82EEA146}" sibTransId="{ADDC884C-F118-4C8F-AB1E-C8C1B7265369}"/>
    <dgm:cxn modelId="{AA2B4A30-7CD7-4639-820C-6C342B3087BC}" srcId="{8366B48F-6C64-4A59-8860-90C2D16E807F}" destId="{40684134-6B70-478D-B297-3A5247695751}" srcOrd="3" destOrd="0" parTransId="{7885ABF2-F549-431B-AE4C-A281392046CC}" sibTransId="{5F3AE9AD-0BD2-4528-88B1-58DC94FD0478}"/>
    <dgm:cxn modelId="{9A5E52B0-B4E0-4EB1-B948-ADFC9D6F3CBE}" srcId="{8366B48F-6C64-4A59-8860-90C2D16E807F}" destId="{7772A3BF-549E-4F5B-8395-EA7404F11729}" srcOrd="0" destOrd="0" parTransId="{32AC5210-7A39-4972-9AFF-524EDE0C7E90}" sibTransId="{8524583E-0B4D-4ACD-80E4-0485A471BAA4}"/>
    <dgm:cxn modelId="{539B20AF-CB7C-4A73-B8D5-66710D64D0DA}" type="presOf" srcId="{7772A3BF-549E-4F5B-8395-EA7404F11729}" destId="{12A3792E-0C9A-4323-B5F5-B63B36BD715C}" srcOrd="0" destOrd="0" presId="urn:microsoft.com/office/officeart/2008/layout/VerticalCurvedList"/>
    <dgm:cxn modelId="{02F0FE69-664E-406B-AB50-D3A03D6C606D}" type="presOf" srcId="{8366B48F-6C64-4A59-8860-90C2D16E807F}" destId="{0BCB20A8-6534-4B7D-A74A-D7DA8DC1EBEB}" srcOrd="0" destOrd="0" presId="urn:microsoft.com/office/officeart/2008/layout/VerticalCurvedList"/>
    <dgm:cxn modelId="{B941ED55-1959-4AB7-B71B-A99C56778738}" type="presOf" srcId="{41BFF034-E4AC-4F18-B7BC-96DECCE4214C}" destId="{810AFA64-F6ED-4E98-B104-1D9ABBD7738C}" srcOrd="0" destOrd="0" presId="urn:microsoft.com/office/officeart/2008/layout/VerticalCurvedList"/>
    <dgm:cxn modelId="{511976D7-73A1-45AE-9FDA-D67675691519}" type="presOf" srcId="{BBAF8CD0-9FD6-4EDD-A1F6-002EBAF4588E}" destId="{FED9949B-CBBA-46C6-8575-1A5283CAEA05}" srcOrd="0" destOrd="0" presId="urn:microsoft.com/office/officeart/2008/layout/VerticalCurvedList"/>
    <dgm:cxn modelId="{7FC32E92-1F53-40CB-9434-88A3FC22D887}" type="presOf" srcId="{40684134-6B70-478D-B297-3A5247695751}" destId="{07C313EA-E334-4E79-9BDB-5CBD4E59C822}" srcOrd="0" destOrd="0" presId="urn:microsoft.com/office/officeart/2008/layout/VerticalCurvedList"/>
    <dgm:cxn modelId="{36652EEF-68D8-4A29-9566-864D8E2A8A5E}" type="presOf" srcId="{2EDF6A20-C4CE-4AC3-8BF4-BFEF505F3ECF}" destId="{692ECBB7-F27C-4EBF-B0C9-E76E0CCAC39B}" srcOrd="0" destOrd="0" presId="urn:microsoft.com/office/officeart/2008/layout/VerticalCurvedList"/>
    <dgm:cxn modelId="{A7EE0807-187F-4D93-8993-123C0A91E77E}" srcId="{8366B48F-6C64-4A59-8860-90C2D16E807F}" destId="{2EDF6A20-C4CE-4AC3-8BF4-BFEF505F3ECF}" srcOrd="4" destOrd="0" parTransId="{D9ECCF91-6882-44AE-9564-A34B87F67CBC}" sibTransId="{A8F9BFEE-E94A-424B-88B7-A7F9F9E1AFC1}"/>
    <dgm:cxn modelId="{463E619C-D407-4CE8-8903-80076F847935}" srcId="{8366B48F-6C64-4A59-8860-90C2D16E807F}" destId="{41BFF034-E4AC-4F18-B7BC-96DECCE4214C}" srcOrd="2" destOrd="0" parTransId="{4155D6D2-FD17-46F7-81BC-AC4462132E19}" sibTransId="{415AC5B1-BF65-4EE2-AB7D-F11C56005832}"/>
    <dgm:cxn modelId="{1C3332A0-80E1-4925-A49D-CF6C28AF62EB}" type="presOf" srcId="{8524583E-0B4D-4ACD-80E4-0485A471BAA4}" destId="{EBA7F056-9DD1-4972-92A5-B8C0FE9CA021}" srcOrd="0" destOrd="0" presId="urn:microsoft.com/office/officeart/2008/layout/VerticalCurvedList"/>
    <dgm:cxn modelId="{54EA87F6-823B-4809-BD76-0E5802F3D2C6}" type="presParOf" srcId="{0BCB20A8-6534-4B7D-A74A-D7DA8DC1EBEB}" destId="{3233E4EE-4F29-407E-8D2A-2D2D57FD79F3}" srcOrd="0" destOrd="0" presId="urn:microsoft.com/office/officeart/2008/layout/VerticalCurvedList"/>
    <dgm:cxn modelId="{277C0B1D-D397-488F-ABBF-32FFFDAD1041}" type="presParOf" srcId="{3233E4EE-4F29-407E-8D2A-2D2D57FD79F3}" destId="{43C89816-6B2F-4183-B0B0-1C91C103B870}" srcOrd="0" destOrd="0" presId="urn:microsoft.com/office/officeart/2008/layout/VerticalCurvedList"/>
    <dgm:cxn modelId="{E5C96D17-EA58-4E3A-B116-D16E61194668}" type="presParOf" srcId="{43C89816-6B2F-4183-B0B0-1C91C103B870}" destId="{2632E8C6-42EB-406D-A5FF-BC73912DD070}" srcOrd="0" destOrd="0" presId="urn:microsoft.com/office/officeart/2008/layout/VerticalCurvedList"/>
    <dgm:cxn modelId="{4B227BEA-C7A9-4E77-A878-9A9789534778}" type="presParOf" srcId="{43C89816-6B2F-4183-B0B0-1C91C103B870}" destId="{EBA7F056-9DD1-4972-92A5-B8C0FE9CA021}" srcOrd="1" destOrd="0" presId="urn:microsoft.com/office/officeart/2008/layout/VerticalCurvedList"/>
    <dgm:cxn modelId="{3DC74E65-B76E-40D7-9A71-400C6FE28FDE}" type="presParOf" srcId="{43C89816-6B2F-4183-B0B0-1C91C103B870}" destId="{1A0AEE9B-C58B-460E-8385-00A8A7FB23C2}" srcOrd="2" destOrd="0" presId="urn:microsoft.com/office/officeart/2008/layout/VerticalCurvedList"/>
    <dgm:cxn modelId="{2482E3FE-0A22-4BA1-8B4A-D84891D78321}" type="presParOf" srcId="{43C89816-6B2F-4183-B0B0-1C91C103B870}" destId="{4B3AE766-D7DE-4706-8D5F-9754775CDEF5}" srcOrd="3" destOrd="0" presId="urn:microsoft.com/office/officeart/2008/layout/VerticalCurvedList"/>
    <dgm:cxn modelId="{5953BB65-B344-496D-B91C-AE7B21DEC6AD}" type="presParOf" srcId="{3233E4EE-4F29-407E-8D2A-2D2D57FD79F3}" destId="{12A3792E-0C9A-4323-B5F5-B63B36BD715C}" srcOrd="1" destOrd="0" presId="urn:microsoft.com/office/officeart/2008/layout/VerticalCurvedList"/>
    <dgm:cxn modelId="{DB480391-7964-48C7-BD52-C4E8DCB9A4D8}" type="presParOf" srcId="{3233E4EE-4F29-407E-8D2A-2D2D57FD79F3}" destId="{8332B0C1-7C6C-4224-86FE-7D5F3B69ED26}" srcOrd="2" destOrd="0" presId="urn:microsoft.com/office/officeart/2008/layout/VerticalCurvedList"/>
    <dgm:cxn modelId="{85D64A2A-0EDA-457C-AF7F-ED61988EBA6E}" type="presParOf" srcId="{8332B0C1-7C6C-4224-86FE-7D5F3B69ED26}" destId="{1FAFA7EF-B20E-4CB2-A418-9A35CD58C507}" srcOrd="0" destOrd="0" presId="urn:microsoft.com/office/officeart/2008/layout/VerticalCurvedList"/>
    <dgm:cxn modelId="{F6DC1BF9-0D19-4068-A484-588776CB65F9}" type="presParOf" srcId="{3233E4EE-4F29-407E-8D2A-2D2D57FD79F3}" destId="{FED9949B-CBBA-46C6-8575-1A5283CAEA05}" srcOrd="3" destOrd="0" presId="urn:microsoft.com/office/officeart/2008/layout/VerticalCurvedList"/>
    <dgm:cxn modelId="{685D1EE1-C8F1-4F67-9D11-F9B12E1BC5DF}" type="presParOf" srcId="{3233E4EE-4F29-407E-8D2A-2D2D57FD79F3}" destId="{8AD70F92-3793-460B-ABBB-FC6A07AFEFEE}" srcOrd="4" destOrd="0" presId="urn:microsoft.com/office/officeart/2008/layout/VerticalCurvedList"/>
    <dgm:cxn modelId="{2132C467-A81E-45BC-A6D2-D95E3B469D74}" type="presParOf" srcId="{8AD70F92-3793-460B-ABBB-FC6A07AFEFEE}" destId="{A827D138-360F-4864-8FE2-EDA261E73F1B}" srcOrd="0" destOrd="0" presId="urn:microsoft.com/office/officeart/2008/layout/VerticalCurvedList"/>
    <dgm:cxn modelId="{3F7FDDC2-B53C-42ED-95C7-4759FE31DBCC}" type="presParOf" srcId="{3233E4EE-4F29-407E-8D2A-2D2D57FD79F3}" destId="{810AFA64-F6ED-4E98-B104-1D9ABBD7738C}" srcOrd="5" destOrd="0" presId="urn:microsoft.com/office/officeart/2008/layout/VerticalCurvedList"/>
    <dgm:cxn modelId="{CAC982D4-DE39-430A-8630-57E470909F75}" type="presParOf" srcId="{3233E4EE-4F29-407E-8D2A-2D2D57FD79F3}" destId="{AD21C202-BC94-4AAC-978F-A8E82987048E}" srcOrd="6" destOrd="0" presId="urn:microsoft.com/office/officeart/2008/layout/VerticalCurvedList"/>
    <dgm:cxn modelId="{FE1EFE88-2B31-45DC-BC69-90FE747B2E85}" type="presParOf" srcId="{AD21C202-BC94-4AAC-978F-A8E82987048E}" destId="{BA2B5C95-743C-4F38-8AFE-F1A1954A07B1}" srcOrd="0" destOrd="0" presId="urn:microsoft.com/office/officeart/2008/layout/VerticalCurvedList"/>
    <dgm:cxn modelId="{FC0362DB-8387-47BB-ADC5-259D7C90AC78}" type="presParOf" srcId="{3233E4EE-4F29-407E-8D2A-2D2D57FD79F3}" destId="{07C313EA-E334-4E79-9BDB-5CBD4E59C822}" srcOrd="7" destOrd="0" presId="urn:microsoft.com/office/officeart/2008/layout/VerticalCurvedList"/>
    <dgm:cxn modelId="{09A23FE1-C342-4AE0-B906-E708BC4E745C}" type="presParOf" srcId="{3233E4EE-4F29-407E-8D2A-2D2D57FD79F3}" destId="{438A5934-DA1A-4E87-A7B1-AC7F465D3BAD}" srcOrd="8" destOrd="0" presId="urn:microsoft.com/office/officeart/2008/layout/VerticalCurvedList"/>
    <dgm:cxn modelId="{805CBEFC-A717-4772-AC37-06F5926A646C}" type="presParOf" srcId="{438A5934-DA1A-4E87-A7B1-AC7F465D3BAD}" destId="{219E3FB8-F749-4AFE-9351-855BE8507B0A}" srcOrd="0" destOrd="0" presId="urn:microsoft.com/office/officeart/2008/layout/VerticalCurvedList"/>
    <dgm:cxn modelId="{519A1890-E95D-4C41-9E57-72A4ABBFFC56}" type="presParOf" srcId="{3233E4EE-4F29-407E-8D2A-2D2D57FD79F3}" destId="{692ECBB7-F27C-4EBF-B0C9-E76E0CCAC39B}" srcOrd="9" destOrd="0" presId="urn:microsoft.com/office/officeart/2008/layout/VerticalCurvedList"/>
    <dgm:cxn modelId="{8F697EB5-E3DB-4890-9867-F2170E9F2BB2}" type="presParOf" srcId="{3233E4EE-4F29-407E-8D2A-2D2D57FD79F3}" destId="{EE5DD00A-0CEB-4A7A-A23B-D166BB0C5D7B}" srcOrd="10" destOrd="0" presId="urn:microsoft.com/office/officeart/2008/layout/VerticalCurvedList"/>
    <dgm:cxn modelId="{F23685CD-E8DC-4CCA-8772-DF9FEE8AE63D}" type="presParOf" srcId="{EE5DD00A-0CEB-4A7A-A23B-D166BB0C5D7B}" destId="{978ECED4-2CB2-47CA-AB09-08FF5B89AC2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7F056-9DD1-4972-92A5-B8C0FE9CA021}">
      <dsp:nvSpPr>
        <dsp:cNvPr id="0" name=""/>
        <dsp:cNvSpPr/>
      </dsp:nvSpPr>
      <dsp:spPr>
        <a:xfrm>
          <a:off x="-5171178" y="-792103"/>
          <a:ext cx="6158063" cy="6158063"/>
        </a:xfrm>
        <a:prstGeom prst="blockArc">
          <a:avLst>
            <a:gd name="adj1" fmla="val 18900000"/>
            <a:gd name="adj2" fmla="val 2700000"/>
            <a:gd name="adj3" fmla="val 351"/>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A3792E-0C9A-4323-B5F5-B63B36BD715C}">
      <dsp:nvSpPr>
        <dsp:cNvPr id="0" name=""/>
        <dsp:cNvSpPr/>
      </dsp:nvSpPr>
      <dsp:spPr>
        <a:xfrm>
          <a:off x="431652" y="285774"/>
          <a:ext cx="7734708" cy="571915"/>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3958" tIns="38100" rIns="38100" bIns="38100" numCol="1" spcCol="1270" anchor="ctr" anchorCtr="0">
          <a:noAutofit/>
        </a:bodyPr>
        <a:lstStyle/>
        <a:p>
          <a:pPr lvl="0" algn="l" defTabSz="666750" rtl="0">
            <a:lnSpc>
              <a:spcPct val="90000"/>
            </a:lnSpc>
            <a:spcBef>
              <a:spcPct val="0"/>
            </a:spcBef>
            <a:spcAft>
              <a:spcPct val="35000"/>
            </a:spcAft>
          </a:pPr>
          <a:r>
            <a:rPr lang="en-US" sz="1500" kern="1200" dirty="0" err="1" smtClean="0">
              <a:latin typeface="Segoe Light" pitchFamily="34" charset="0"/>
            </a:rPr>
            <a:t>Neues</a:t>
          </a:r>
          <a:r>
            <a:rPr lang="en-US" sz="1500" kern="1200" dirty="0" smtClean="0">
              <a:latin typeface="Segoe Light" pitchFamily="34" charset="0"/>
            </a:rPr>
            <a:t> </a:t>
          </a:r>
          <a:r>
            <a:rPr lang="en-US" sz="1500" kern="1200" dirty="0" err="1" smtClean="0">
              <a:latin typeface="Segoe Light" pitchFamily="34" charset="0"/>
            </a:rPr>
            <a:t>Produktivitäts-Basisangebot</a:t>
          </a:r>
          <a:endParaRPr lang="de-AT" sz="1500" kern="1200" dirty="0">
            <a:latin typeface="Segoe Light" pitchFamily="34" charset="0"/>
          </a:endParaRPr>
        </a:p>
      </dsp:txBody>
      <dsp:txXfrm>
        <a:off x="431652" y="285774"/>
        <a:ext cx="7734708" cy="571915"/>
      </dsp:txXfrm>
    </dsp:sp>
    <dsp:sp modelId="{1FAFA7EF-B20E-4CB2-A418-9A35CD58C507}">
      <dsp:nvSpPr>
        <dsp:cNvPr id="0" name=""/>
        <dsp:cNvSpPr/>
      </dsp:nvSpPr>
      <dsp:spPr>
        <a:xfrm>
          <a:off x="74205" y="214285"/>
          <a:ext cx="714893" cy="714893"/>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ED9949B-CBBA-46C6-8575-1A5283CAEA05}">
      <dsp:nvSpPr>
        <dsp:cNvPr id="0" name=""/>
        <dsp:cNvSpPr/>
      </dsp:nvSpPr>
      <dsp:spPr>
        <a:xfrm>
          <a:off x="841469" y="1143372"/>
          <a:ext cx="7324891" cy="571915"/>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3958" tIns="38100" rIns="38100" bIns="38100" numCol="1" spcCol="1270" anchor="ctr" anchorCtr="0">
          <a:noAutofit/>
        </a:bodyPr>
        <a:lstStyle/>
        <a:p>
          <a:pPr lvl="0" algn="l" defTabSz="666750" rtl="0">
            <a:lnSpc>
              <a:spcPct val="90000"/>
            </a:lnSpc>
            <a:spcBef>
              <a:spcPct val="0"/>
            </a:spcBef>
            <a:spcAft>
              <a:spcPct val="35000"/>
            </a:spcAft>
          </a:pPr>
          <a:r>
            <a:rPr lang="de-AT" sz="1500" kern="1200" noProof="0" dirty="0" smtClean="0">
              <a:latin typeface="Segoe Light" pitchFamily="34" charset="0"/>
            </a:rPr>
            <a:t>Von OEMs auf neuen PCs vorinstalliert, mit Office 2010 „</a:t>
          </a:r>
          <a:r>
            <a:rPr lang="de-AT" sz="1500" kern="1200" noProof="0" dirty="0" err="1" smtClean="0">
              <a:latin typeface="Segoe Light" pitchFamily="34" charset="0"/>
            </a:rPr>
            <a:t>Preinstalled</a:t>
          </a:r>
          <a:r>
            <a:rPr lang="de-AT" sz="1500" kern="1200" noProof="0" dirty="0" smtClean="0">
              <a:latin typeface="Segoe Light" pitchFamily="34" charset="0"/>
            </a:rPr>
            <a:t>“</a:t>
          </a:r>
          <a:endParaRPr lang="de-AT" sz="1500" kern="1200" noProof="0" dirty="0">
            <a:latin typeface="Segoe Light" pitchFamily="34" charset="0"/>
          </a:endParaRPr>
        </a:p>
      </dsp:txBody>
      <dsp:txXfrm>
        <a:off x="841469" y="1143372"/>
        <a:ext cx="7324891" cy="571915"/>
      </dsp:txXfrm>
    </dsp:sp>
    <dsp:sp modelId="{A827D138-360F-4864-8FE2-EDA261E73F1B}">
      <dsp:nvSpPr>
        <dsp:cNvPr id="0" name=""/>
        <dsp:cNvSpPr/>
      </dsp:nvSpPr>
      <dsp:spPr>
        <a:xfrm>
          <a:off x="484022" y="1071883"/>
          <a:ext cx="714893" cy="714893"/>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810AFA64-F6ED-4E98-B104-1D9ABBD7738C}">
      <dsp:nvSpPr>
        <dsp:cNvPr id="0" name=""/>
        <dsp:cNvSpPr/>
      </dsp:nvSpPr>
      <dsp:spPr>
        <a:xfrm>
          <a:off x="967250" y="2000970"/>
          <a:ext cx="7199110" cy="571915"/>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3958" tIns="38100" rIns="38100" bIns="38100" numCol="1" spcCol="1270" anchor="ctr" anchorCtr="0">
          <a:noAutofit/>
        </a:bodyPr>
        <a:lstStyle/>
        <a:p>
          <a:pPr lvl="0" algn="l" defTabSz="666750" rtl="0">
            <a:lnSpc>
              <a:spcPct val="90000"/>
            </a:lnSpc>
            <a:spcBef>
              <a:spcPct val="0"/>
            </a:spcBef>
            <a:spcAft>
              <a:spcPct val="35000"/>
            </a:spcAft>
          </a:pPr>
          <a:r>
            <a:rPr lang="en-US" sz="1500" kern="1200" dirty="0" err="1" smtClean="0">
              <a:latin typeface="Segoe Light" pitchFamily="34" charset="0"/>
            </a:rPr>
            <a:t>Beinhaltet</a:t>
          </a:r>
          <a:r>
            <a:rPr lang="en-US" sz="1500" kern="1200" dirty="0" smtClean="0">
              <a:latin typeface="Segoe Light" pitchFamily="34" charset="0"/>
            </a:rPr>
            <a:t> Word Starter und Excel Starter – </a:t>
          </a:r>
          <a:br>
            <a:rPr lang="en-US" sz="1500" kern="1200" dirty="0" smtClean="0">
              <a:latin typeface="Segoe Light" pitchFamily="34" charset="0"/>
            </a:rPr>
          </a:br>
          <a:r>
            <a:rPr lang="en-US" sz="1500" kern="1200" dirty="0" smtClean="0">
              <a:latin typeface="Segoe Light" pitchFamily="34" charset="0"/>
            </a:rPr>
            <a:t>Word und Excel in </a:t>
          </a:r>
          <a:r>
            <a:rPr lang="en-US" sz="1500" kern="1200" dirty="0" err="1" smtClean="0">
              <a:latin typeface="Segoe Light" pitchFamily="34" charset="0"/>
            </a:rPr>
            <a:t>Versionen</a:t>
          </a:r>
          <a:r>
            <a:rPr lang="en-US" sz="1500" kern="1200" dirty="0" smtClean="0">
              <a:latin typeface="Segoe Light" pitchFamily="34" charset="0"/>
            </a:rPr>
            <a:t> </a:t>
          </a:r>
          <a:r>
            <a:rPr lang="en-US" sz="1500" kern="1200" dirty="0" err="1" smtClean="0">
              <a:latin typeface="Segoe Light" pitchFamily="34" charset="0"/>
            </a:rPr>
            <a:t>mit</a:t>
          </a:r>
          <a:r>
            <a:rPr lang="en-US" sz="1500" kern="1200" dirty="0" smtClean="0">
              <a:latin typeface="Segoe Light" pitchFamily="34" charset="0"/>
            </a:rPr>
            <a:t> </a:t>
          </a:r>
          <a:r>
            <a:rPr lang="en-US" sz="1500" kern="1200" dirty="0" err="1" smtClean="0">
              <a:latin typeface="Segoe Light" pitchFamily="34" charset="0"/>
            </a:rPr>
            <a:t>begrenzter</a:t>
          </a:r>
          <a:r>
            <a:rPr lang="en-US" sz="1500" kern="1200" dirty="0" smtClean="0">
              <a:latin typeface="Segoe Light" pitchFamily="34" charset="0"/>
            </a:rPr>
            <a:t> </a:t>
          </a:r>
          <a:r>
            <a:rPr lang="en-US" sz="1500" kern="1200" dirty="0" err="1" smtClean="0">
              <a:latin typeface="Segoe Light" pitchFamily="34" charset="0"/>
            </a:rPr>
            <a:t>Funktionalität</a:t>
          </a:r>
          <a:endParaRPr lang="de-AT" sz="1500" kern="1200" dirty="0">
            <a:latin typeface="Segoe Light" pitchFamily="34" charset="0"/>
          </a:endParaRPr>
        </a:p>
      </dsp:txBody>
      <dsp:txXfrm>
        <a:off x="967250" y="2000970"/>
        <a:ext cx="7199110" cy="571915"/>
      </dsp:txXfrm>
    </dsp:sp>
    <dsp:sp modelId="{BA2B5C95-743C-4F38-8AFE-F1A1954A07B1}">
      <dsp:nvSpPr>
        <dsp:cNvPr id="0" name=""/>
        <dsp:cNvSpPr/>
      </dsp:nvSpPr>
      <dsp:spPr>
        <a:xfrm>
          <a:off x="609803" y="1929481"/>
          <a:ext cx="714893" cy="714893"/>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07C313EA-E334-4E79-9BDB-5CBD4E59C822}">
      <dsp:nvSpPr>
        <dsp:cNvPr id="0" name=""/>
        <dsp:cNvSpPr/>
      </dsp:nvSpPr>
      <dsp:spPr>
        <a:xfrm>
          <a:off x="841469" y="2858569"/>
          <a:ext cx="7324891" cy="571915"/>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3958" tIns="38100" rIns="38100" bIns="38100" numCol="1" spcCol="1270" anchor="ctr" anchorCtr="0">
          <a:noAutofit/>
        </a:bodyPr>
        <a:lstStyle/>
        <a:p>
          <a:pPr lvl="0" algn="l" defTabSz="666750" rtl="0">
            <a:lnSpc>
              <a:spcPct val="90000"/>
            </a:lnSpc>
            <a:spcBef>
              <a:spcPct val="0"/>
            </a:spcBef>
            <a:spcAft>
              <a:spcPct val="35000"/>
            </a:spcAft>
          </a:pPr>
          <a:r>
            <a:rPr lang="en-US" sz="1500" kern="1200" smtClean="0">
              <a:latin typeface="Segoe Light" pitchFamily="34" charset="0"/>
            </a:rPr>
            <a:t>Beinhaltet nicht Outlook, PowerPoint und OneNote</a:t>
          </a:r>
          <a:endParaRPr lang="de-AT" sz="1500" kern="1200">
            <a:latin typeface="Segoe Light" pitchFamily="34" charset="0"/>
          </a:endParaRPr>
        </a:p>
      </dsp:txBody>
      <dsp:txXfrm>
        <a:off x="841469" y="2858569"/>
        <a:ext cx="7324891" cy="571915"/>
      </dsp:txXfrm>
    </dsp:sp>
    <dsp:sp modelId="{219E3FB8-F749-4AFE-9351-855BE8507B0A}">
      <dsp:nvSpPr>
        <dsp:cNvPr id="0" name=""/>
        <dsp:cNvSpPr/>
      </dsp:nvSpPr>
      <dsp:spPr>
        <a:xfrm>
          <a:off x="484022" y="2787079"/>
          <a:ext cx="714893" cy="714893"/>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92ECBB7-F27C-4EBF-B0C9-E76E0CCAC39B}">
      <dsp:nvSpPr>
        <dsp:cNvPr id="0" name=""/>
        <dsp:cNvSpPr/>
      </dsp:nvSpPr>
      <dsp:spPr>
        <a:xfrm>
          <a:off x="431652" y="3716167"/>
          <a:ext cx="7734708" cy="571915"/>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3958" tIns="38100" rIns="38100" bIns="38100" numCol="1" spcCol="1270" anchor="ctr" anchorCtr="0">
          <a:noAutofit/>
        </a:bodyPr>
        <a:lstStyle/>
        <a:p>
          <a:pPr lvl="0" algn="l" defTabSz="666750" rtl="0">
            <a:lnSpc>
              <a:spcPct val="90000"/>
            </a:lnSpc>
            <a:spcBef>
              <a:spcPct val="0"/>
            </a:spcBef>
            <a:spcAft>
              <a:spcPct val="35000"/>
            </a:spcAft>
          </a:pPr>
          <a:r>
            <a:rPr lang="en-US" sz="1500" kern="1200" smtClean="0">
              <a:latin typeface="Segoe Light" pitchFamily="34" charset="0"/>
            </a:rPr>
            <a:t>Unterstützt durch Werbung</a:t>
          </a:r>
          <a:endParaRPr lang="de-AT" sz="1500" kern="1200">
            <a:latin typeface="Segoe Light" pitchFamily="34" charset="0"/>
          </a:endParaRPr>
        </a:p>
      </dsp:txBody>
      <dsp:txXfrm>
        <a:off x="431652" y="3716167"/>
        <a:ext cx="7734708" cy="571915"/>
      </dsp:txXfrm>
    </dsp:sp>
    <dsp:sp modelId="{978ECED4-2CB2-47CA-AB09-08FF5B89AC2C}">
      <dsp:nvSpPr>
        <dsp:cNvPr id="0" name=""/>
        <dsp:cNvSpPr/>
      </dsp:nvSpPr>
      <dsp:spPr>
        <a:xfrm>
          <a:off x="74205" y="3644677"/>
          <a:ext cx="714893" cy="714893"/>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latin typeface="Segoe"/>
            </a:endParaRPr>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2781CFCF-FD4F-4441-9FF4-3B0A57BAA074}" type="datetimeFigureOut">
              <a:rPr lang="en-US" smtClean="0">
                <a:latin typeface="Segoe"/>
              </a:rPr>
              <a:t>4/22/2010</a:t>
            </a:fld>
            <a:endParaRPr lang="en-US" dirty="0">
              <a:latin typeface="Segoe"/>
            </a:endParaRPr>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latin typeface="Segoe"/>
            </a:endParaRPr>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DFC44826-0913-AF48-A51C-21D896E77BD0}" type="slidenum">
              <a:rPr lang="en-US" smtClean="0">
                <a:latin typeface="Segoe"/>
              </a:rPr>
              <a:t>‹Nr.›</a:t>
            </a:fld>
            <a:endParaRPr lang="en-US" dirty="0">
              <a:latin typeface="Segoe"/>
            </a:endParaRPr>
          </a:p>
        </p:txBody>
      </p:sp>
    </p:spTree>
    <p:extLst>
      <p:ext uri="{BB962C8B-B14F-4D97-AF65-F5344CB8AC3E}">
        <p14:creationId xmlns:p14="http://schemas.microsoft.com/office/powerpoint/2010/main" val="959288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Segoe"/>
              </a:defRPr>
            </a:lvl1pPr>
          </a:lstStyle>
          <a:p>
            <a:endParaRPr lang="en-US" dirty="0"/>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atin typeface="Segoe"/>
              </a:defRPr>
            </a:lvl1pPr>
          </a:lstStyle>
          <a:p>
            <a:fld id="{EFCC6EC0-2C7F-CA41-8CC4-D939CF9E8E9F}" type="datetimeFigureOut">
              <a:rPr lang="en-US" smtClean="0"/>
              <a:pPr/>
              <a:t>4/22/2010</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atin typeface="Segoe"/>
              </a:defRPr>
            </a:lvl1pPr>
          </a:lstStyle>
          <a:p>
            <a:endParaRPr lang="en-US" dirty="0"/>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atin typeface="Segoe"/>
              </a:defRPr>
            </a:lvl1pPr>
          </a:lstStyle>
          <a:p>
            <a:fld id="{7F1E88DC-A342-6D45-A133-DBCFE113E3E6}" type="slidenum">
              <a:rPr lang="en-US" smtClean="0"/>
              <a:pPr/>
              <a:t>‹Nr.›</a:t>
            </a:fld>
            <a:endParaRPr lang="en-US" dirty="0"/>
          </a:p>
        </p:txBody>
      </p:sp>
    </p:spTree>
    <p:extLst>
      <p:ext uri="{BB962C8B-B14F-4D97-AF65-F5344CB8AC3E}">
        <p14:creationId xmlns:p14="http://schemas.microsoft.com/office/powerpoint/2010/main" val="784243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Segoe"/>
        <a:ea typeface="+mn-ea"/>
        <a:cs typeface="+mn-cs"/>
      </a:defRPr>
    </a:lvl1pPr>
    <a:lvl2pPr marL="457200" algn="l" defTabSz="457200" rtl="0" eaLnBrk="1" latinLnBrk="0" hangingPunct="1">
      <a:defRPr sz="1200" kern="1200">
        <a:solidFill>
          <a:schemeClr val="tx1"/>
        </a:solidFill>
        <a:latin typeface="Segoe"/>
        <a:ea typeface="+mn-ea"/>
        <a:cs typeface="+mn-cs"/>
      </a:defRPr>
    </a:lvl2pPr>
    <a:lvl3pPr marL="914400" algn="l" defTabSz="457200" rtl="0" eaLnBrk="1" latinLnBrk="0" hangingPunct="1">
      <a:defRPr sz="1200" kern="1200">
        <a:solidFill>
          <a:schemeClr val="tx1"/>
        </a:solidFill>
        <a:latin typeface="Segoe"/>
        <a:ea typeface="+mn-ea"/>
        <a:cs typeface="+mn-cs"/>
      </a:defRPr>
    </a:lvl3pPr>
    <a:lvl4pPr marL="1371600" algn="l" defTabSz="457200" rtl="0" eaLnBrk="1" latinLnBrk="0" hangingPunct="1">
      <a:defRPr sz="1200" kern="1200">
        <a:solidFill>
          <a:schemeClr val="tx1"/>
        </a:solidFill>
        <a:latin typeface="Segoe"/>
        <a:ea typeface="+mn-ea"/>
        <a:cs typeface="+mn-cs"/>
      </a:defRPr>
    </a:lvl4pPr>
    <a:lvl5pPr marL="1828800" algn="l" defTabSz="457200" rtl="0" eaLnBrk="1" latinLnBrk="0" hangingPunct="1">
      <a:defRPr sz="1200" kern="1200">
        <a:solidFill>
          <a:schemeClr val="tx1"/>
        </a:solidFill>
        <a:latin typeface="Segoe"/>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office.c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3 – Benefits of Office 2010 (title slide)</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There are three main benefits of using Office 2010. These also happen to be the three pillars of marketing Office 2010.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They are: 1) CREATE amazing documents, 2) CONNECT und work together, und 3) ACCESS virtually anywhere.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Let’s look a bit closer at these three pillars. </a:t>
            </a:r>
            <a:endParaRPr lang="en-US" dirty="0"/>
          </a:p>
        </p:txBody>
      </p:sp>
      <p:sp>
        <p:nvSpPr>
          <p:cNvPr id="4" name="Slide Number Placeholder 3"/>
          <p:cNvSpPr>
            <a:spLocks noGrp="1"/>
          </p:cNvSpPr>
          <p:nvPr>
            <p:ph type="sldNum" sz="quarter" idx="10"/>
          </p:nvPr>
        </p:nvSpPr>
        <p:spPr/>
        <p:txBody>
          <a:bodyPr/>
          <a:lstStyle/>
          <a:p>
            <a:fld id="{7F1E88DC-A342-6D45-A133-DBCFE113E3E6}" type="slidenum">
              <a:rPr lang="en-US" smtClean="0"/>
              <a:pPr/>
              <a:t>2</a:t>
            </a:fld>
            <a:endParaRPr lang="en-US" dirty="0"/>
          </a:p>
        </p:txBody>
      </p:sp>
    </p:spTree>
    <p:extLst>
      <p:ext uri="{BB962C8B-B14F-4D97-AF65-F5344CB8AC3E}">
        <p14:creationId xmlns:p14="http://schemas.microsoft.com/office/powerpoint/2010/main" val="2549423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the Microsoft Office 2010 Technology Guarantee?</a:t>
            </a:r>
          </a:p>
          <a:p>
            <a:r>
              <a:rPr lang="en-US" dirty="0" smtClean="0"/>
              <a:t>The Microsoft Office 2010 Technology Guarantee (“Tech Guarantee”) is a program designed to ensure that customers who purchase Office 2007 in the months before Office 2010 is available can receive an upgrade to Office 2010.  Customers who purchase und activate a qualifying Office 2007 product (with </a:t>
            </a:r>
            <a:r>
              <a:rPr lang="en-US" dirty="0" err="1" smtClean="0"/>
              <a:t>oder</a:t>
            </a:r>
            <a:r>
              <a:rPr lang="en-US" dirty="0" smtClean="0"/>
              <a:t> without a new PC)  between March 5, 2010 und September 30, 2010 may be eligible to upgrade their qualifying Office 2007 product to a corresponding Office 2010 product when it is available.  The Office 2010 Tech Guarantee eligibility verification und ordering process takes place online so Internet access is required in order to verify eligibility und to request the 2010 upgrade. Customers who choose to download the upgrade will not be charged.  Customers who choose to order a disc will be charged a fee.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F1E88DC-A342-6D45-A133-DBCFE113E3E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971340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Backup-Slide</a:t>
            </a:r>
            <a:endParaRPr lang="de-AT" dirty="0"/>
          </a:p>
        </p:txBody>
      </p:sp>
      <p:sp>
        <p:nvSpPr>
          <p:cNvPr id="4" name="Foliennummernplatzhalter 3"/>
          <p:cNvSpPr>
            <a:spLocks noGrp="1"/>
          </p:cNvSpPr>
          <p:nvPr>
            <p:ph type="sldNum" sz="quarter" idx="10"/>
          </p:nvPr>
        </p:nvSpPr>
        <p:spPr/>
        <p:txBody>
          <a:bodyPr/>
          <a:lstStyle/>
          <a:p>
            <a:fld id="{7F1E88DC-A342-6D45-A133-DBCFE113E3E6}" type="slidenum">
              <a:rPr lang="en-US" smtClean="0"/>
              <a:pPr/>
              <a:t>14</a:t>
            </a:fld>
            <a:endParaRPr lang="en-US" dirty="0"/>
          </a:p>
        </p:txBody>
      </p:sp>
    </p:spTree>
    <p:extLst>
      <p:ext uri="{BB962C8B-B14F-4D97-AF65-F5344CB8AC3E}">
        <p14:creationId xmlns:p14="http://schemas.microsoft.com/office/powerpoint/2010/main" val="2144677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25 – What’s new: Features und applications (title slide)</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In this next section we’ll be covering all the great new features und innovations found in each application of Office 2010.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We’ve already touched on some of this material, but let’s go through it und cement the features so that you’ll be able to quickly und accurately inform your customers of what has changed since the last version of Office was released. </a:t>
            </a:r>
            <a:endParaRPr lang="en-US" dirty="0"/>
          </a:p>
        </p:txBody>
      </p:sp>
      <p:sp>
        <p:nvSpPr>
          <p:cNvPr id="4" name="Slide Number Placeholder 3"/>
          <p:cNvSpPr>
            <a:spLocks noGrp="1"/>
          </p:cNvSpPr>
          <p:nvPr>
            <p:ph type="sldNum" sz="quarter" idx="10"/>
          </p:nvPr>
        </p:nvSpPr>
        <p:spPr/>
        <p:txBody>
          <a:bodyPr/>
          <a:lstStyle/>
          <a:p>
            <a:fld id="{7F1E88DC-A342-6D45-A133-DBCFE113E3E6}" type="slidenum">
              <a:rPr lang="en-US" smtClean="0"/>
              <a:pPr/>
              <a:t>15</a:t>
            </a:fld>
            <a:endParaRPr lang="en-US" dirty="0"/>
          </a:p>
        </p:txBody>
      </p:sp>
    </p:spTree>
    <p:extLst>
      <p:ext uri="{BB962C8B-B14F-4D97-AF65-F5344CB8AC3E}">
        <p14:creationId xmlns:p14="http://schemas.microsoft.com/office/powerpoint/2010/main" val="3088214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26 – Introducing the new lineup in Office 2010</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These are the seven applications available for Office 2010 suites. Be able to recognize each application by the icon. </a:t>
            </a:r>
            <a:endParaRPr lang="en-US" dirty="0"/>
          </a:p>
        </p:txBody>
      </p:sp>
      <p:sp>
        <p:nvSpPr>
          <p:cNvPr id="4" name="Slide Number Placeholder 3"/>
          <p:cNvSpPr>
            <a:spLocks noGrp="1"/>
          </p:cNvSpPr>
          <p:nvPr>
            <p:ph type="sldNum" sz="quarter" idx="10"/>
          </p:nvPr>
        </p:nvSpPr>
        <p:spPr/>
        <p:txBody>
          <a:bodyPr/>
          <a:lstStyle/>
          <a:p>
            <a:fld id="{7F1E88DC-A342-6D45-A133-DBCFE113E3E6}" type="slidenum">
              <a:rPr lang="en-US" smtClean="0"/>
              <a:pPr/>
              <a:t>16</a:t>
            </a:fld>
            <a:endParaRPr lang="en-US" dirty="0"/>
          </a:p>
        </p:txBody>
      </p:sp>
    </p:spTree>
    <p:extLst>
      <p:ext uri="{BB962C8B-B14F-4D97-AF65-F5344CB8AC3E}">
        <p14:creationId xmlns:p14="http://schemas.microsoft.com/office/powerpoint/2010/main" val="3826325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27 – Ribbon</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All Office 2010 applications now use the same simple und intuitive Ribbon so the tools your customers need to create, format, und enhance your documents are always right at their fingertips.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They can customize </a:t>
            </a:r>
            <a:r>
              <a:rPr lang="en-US" sz="1200" kern="1200" dirty="0" err="1" smtClean="0">
                <a:solidFill>
                  <a:schemeClr val="tx1"/>
                </a:solidFill>
                <a:effectLst/>
                <a:latin typeface="Segoe"/>
                <a:ea typeface="+mn-ea"/>
                <a:cs typeface="+mn-cs"/>
              </a:rPr>
              <a:t>oder</a:t>
            </a:r>
            <a:r>
              <a:rPr lang="en-US" sz="1200" kern="1200" dirty="0" smtClean="0">
                <a:solidFill>
                  <a:schemeClr val="tx1"/>
                </a:solidFill>
                <a:effectLst/>
                <a:latin typeface="Segoe"/>
                <a:ea typeface="+mn-ea"/>
                <a:cs typeface="+mn-cs"/>
              </a:rPr>
              <a:t> create their own tabs on the Ribbon to personalize the Office 2010 experience to their work style.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Having the same interface in every application will help your customers create great-looking documents more quickly und easily.</a:t>
            </a:r>
            <a:endParaRPr lang="en-US" dirty="0"/>
          </a:p>
        </p:txBody>
      </p:sp>
      <p:sp>
        <p:nvSpPr>
          <p:cNvPr id="4" name="Slide Number Placeholder 3"/>
          <p:cNvSpPr>
            <a:spLocks noGrp="1"/>
          </p:cNvSpPr>
          <p:nvPr>
            <p:ph type="sldNum" sz="quarter" idx="10"/>
          </p:nvPr>
        </p:nvSpPr>
        <p:spPr/>
        <p:txBody>
          <a:bodyPr/>
          <a:lstStyle/>
          <a:p>
            <a:fld id="{7F1E88DC-A342-6D45-A133-DBCFE113E3E6}" type="slidenum">
              <a:rPr lang="en-US" smtClean="0"/>
              <a:pPr/>
              <a:t>17</a:t>
            </a:fld>
            <a:endParaRPr lang="en-US" dirty="0"/>
          </a:p>
        </p:txBody>
      </p:sp>
    </p:spTree>
    <p:extLst>
      <p:ext uri="{BB962C8B-B14F-4D97-AF65-F5344CB8AC3E}">
        <p14:creationId xmlns:p14="http://schemas.microsoft.com/office/powerpoint/2010/main" val="94921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28 – Backstage™ view</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Backstage™ view is a new feature that makes it convenient to do common tasks, like Save, Share, Print, und Publish. There’s no more searching for the right menu option.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Backstage, it’s all there in a rich, full-screen environment.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F1E88DC-A342-6D45-A133-DBCFE113E3E6}" type="slidenum">
              <a:rPr lang="en-US" smtClean="0"/>
              <a:pPr/>
              <a:t>18</a:t>
            </a:fld>
            <a:endParaRPr lang="en-US" dirty="0"/>
          </a:p>
        </p:txBody>
      </p:sp>
    </p:spTree>
    <p:extLst>
      <p:ext uri="{BB962C8B-B14F-4D97-AF65-F5344CB8AC3E}">
        <p14:creationId xmlns:p14="http://schemas.microsoft.com/office/powerpoint/2010/main" val="2873280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29 – File compatibility</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Office 2010 files are compatible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Office 2003 und Office 2007. Your customers can save their files as an Office 2003 </a:t>
            </a:r>
            <a:r>
              <a:rPr lang="en-US" sz="1200" kern="1200" dirty="0" err="1" smtClean="0">
                <a:solidFill>
                  <a:schemeClr val="tx1"/>
                </a:solidFill>
                <a:effectLst/>
                <a:latin typeface="Segoe"/>
                <a:ea typeface="+mn-ea"/>
                <a:cs typeface="+mn-cs"/>
              </a:rPr>
              <a:t>oder</a:t>
            </a:r>
            <a:r>
              <a:rPr lang="en-US" sz="1200" kern="1200" dirty="0" smtClean="0">
                <a:solidFill>
                  <a:schemeClr val="tx1"/>
                </a:solidFill>
                <a:effectLst/>
                <a:latin typeface="Segoe"/>
                <a:ea typeface="+mn-ea"/>
                <a:cs typeface="+mn-cs"/>
              </a:rPr>
              <a:t> 2007 file, </a:t>
            </a:r>
            <a:r>
              <a:rPr lang="en-US" sz="1200" kern="1200" dirty="0" err="1" smtClean="0">
                <a:solidFill>
                  <a:schemeClr val="tx1"/>
                </a:solidFill>
                <a:effectLst/>
                <a:latin typeface="Segoe"/>
                <a:ea typeface="+mn-ea"/>
                <a:cs typeface="+mn-cs"/>
              </a:rPr>
              <a:t>oder</a:t>
            </a:r>
            <a:r>
              <a:rPr lang="en-US" sz="1200" kern="1200" dirty="0" smtClean="0">
                <a:solidFill>
                  <a:schemeClr val="tx1"/>
                </a:solidFill>
                <a:effectLst/>
                <a:latin typeface="Segoe"/>
                <a:ea typeface="+mn-ea"/>
                <a:cs typeface="+mn-cs"/>
              </a:rPr>
              <a:t> they can take a file created in a previous version und save it as an Office 2010 file, enabling new features.</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Other big news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compatibility is that Office files can be saved as PDF from right within Office 2010.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F1E88DC-A342-6D45-A133-DBCFE113E3E6}" type="slidenum">
              <a:rPr lang="en-US" smtClean="0"/>
              <a:pPr/>
              <a:t>19</a:t>
            </a:fld>
            <a:endParaRPr lang="en-US" dirty="0"/>
          </a:p>
        </p:txBody>
      </p:sp>
    </p:spTree>
    <p:extLst>
      <p:ext uri="{BB962C8B-B14F-4D97-AF65-F5344CB8AC3E}">
        <p14:creationId xmlns:p14="http://schemas.microsoft.com/office/powerpoint/2010/main" val="3557777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30 – Word 2010</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Documents are going to look a whole lot more visually engaging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Word 2010.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Picture editing tools include: crop, control brightness, color saturation, sharpen, und add visual effects.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SmartArt™ gives your customers the ability create design elements, text art, und illustrations. There are more options than ever in Word 2010.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F1E88DC-A342-6D45-A133-DBCFE113E3E6}" type="slidenum">
              <a:rPr lang="en-US" smtClean="0"/>
              <a:pPr/>
              <a:t>20</a:t>
            </a:fld>
            <a:endParaRPr lang="en-US" dirty="0"/>
          </a:p>
        </p:txBody>
      </p:sp>
    </p:spTree>
    <p:extLst>
      <p:ext uri="{BB962C8B-B14F-4D97-AF65-F5344CB8AC3E}">
        <p14:creationId xmlns:p14="http://schemas.microsoft.com/office/powerpoint/2010/main" val="3100795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31 – Excel 2010</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New conditional formatting options in Excel 2010 make it easier to interpret data trends, create reports, und visualize data.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err="1" smtClean="0">
                <a:solidFill>
                  <a:schemeClr val="tx1"/>
                </a:solidFill>
                <a:effectLst/>
                <a:latin typeface="Segoe"/>
                <a:ea typeface="+mn-ea"/>
                <a:cs typeface="+mn-cs"/>
              </a:rPr>
              <a:t>Sparklines</a:t>
            </a:r>
            <a:r>
              <a:rPr lang="en-US" sz="1200" kern="1200" dirty="0" smtClean="0">
                <a:solidFill>
                  <a:schemeClr val="tx1"/>
                </a:solidFill>
                <a:effectLst/>
                <a:latin typeface="Segoe"/>
                <a:ea typeface="+mn-ea"/>
                <a:cs typeface="+mn-cs"/>
              </a:rPr>
              <a:t> is a type of conditional formatting that allows your customers to create mini-charts of data in a single cell to quickly discover trends und patterns in their data. </a:t>
            </a:r>
            <a:endParaRPr lang="en-US" dirty="0" smtClean="0">
              <a:effectLst/>
            </a:endParaRPr>
          </a:p>
        </p:txBody>
      </p:sp>
      <p:sp>
        <p:nvSpPr>
          <p:cNvPr id="4" name="Slide Number Placeholder 3"/>
          <p:cNvSpPr>
            <a:spLocks noGrp="1"/>
          </p:cNvSpPr>
          <p:nvPr>
            <p:ph type="sldNum" sz="quarter" idx="10"/>
          </p:nvPr>
        </p:nvSpPr>
        <p:spPr/>
        <p:txBody>
          <a:bodyPr/>
          <a:lstStyle/>
          <a:p>
            <a:fld id="{7F1E88DC-A342-6D45-A133-DBCFE113E3E6}" type="slidenum">
              <a:rPr lang="en-US" smtClean="0"/>
              <a:pPr/>
              <a:t>21</a:t>
            </a:fld>
            <a:endParaRPr lang="en-US" dirty="0"/>
          </a:p>
        </p:txBody>
      </p:sp>
    </p:spTree>
    <p:extLst>
      <p:ext uri="{BB962C8B-B14F-4D97-AF65-F5344CB8AC3E}">
        <p14:creationId xmlns:p14="http://schemas.microsoft.com/office/powerpoint/2010/main" val="2374775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33 – PowerPoint 2010</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PowerPoint has added some powerful new features, such as video editing tool, picture editing tools, new SmartArt™ graphics, und the ability to broadcast slide shows online.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Video editing allows your customers to embed a video into their presentation und then trim it to the right length, apply styles, und add transitions und effects like reflections, bevels, und 3-D rotation.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Broadcast slide shows allow your customers to post their slide show online at a specific link, und then share that link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others so they can watch the slide show online as it happens, even if they don’t have PowerPoint on the PC they are watching from. </a:t>
            </a:r>
            <a:endParaRPr lang="en-US" dirty="0" smtClean="0">
              <a:effectLst/>
            </a:endParaRPr>
          </a:p>
        </p:txBody>
      </p:sp>
      <p:sp>
        <p:nvSpPr>
          <p:cNvPr id="4" name="Slide Number Placeholder 3"/>
          <p:cNvSpPr>
            <a:spLocks noGrp="1"/>
          </p:cNvSpPr>
          <p:nvPr>
            <p:ph type="sldNum" sz="quarter" idx="10"/>
          </p:nvPr>
        </p:nvSpPr>
        <p:spPr/>
        <p:txBody>
          <a:bodyPr/>
          <a:lstStyle/>
          <a:p>
            <a:fld id="{7F1E88DC-A342-6D45-A133-DBCFE113E3E6}" type="slidenum">
              <a:rPr lang="en-US" smtClean="0"/>
              <a:pPr/>
              <a:t>22</a:t>
            </a:fld>
            <a:endParaRPr lang="en-US" dirty="0"/>
          </a:p>
        </p:txBody>
      </p:sp>
    </p:spTree>
    <p:extLst>
      <p:ext uri="{BB962C8B-B14F-4D97-AF65-F5344CB8AC3E}">
        <p14:creationId xmlns:p14="http://schemas.microsoft.com/office/powerpoint/2010/main" val="591334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effectLst/>
                <a:latin typeface="Segoe"/>
                <a:ea typeface="+mn-ea"/>
                <a:cs typeface="+mn-cs"/>
              </a:rPr>
              <a:t>SLIDE 4 – Create amazing documents</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Office 2010 is designed to help your customers CREATE. There’s lots of innovations in each application that allow them to be able to design, illustrate, und edit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professional-looking results without ever leaving Office 2010 </a:t>
            </a:r>
            <a:r>
              <a:rPr lang="en-US" sz="1200" kern="1200" dirty="0" err="1" smtClean="0">
                <a:solidFill>
                  <a:schemeClr val="tx1"/>
                </a:solidFill>
                <a:effectLst/>
                <a:latin typeface="Segoe"/>
                <a:ea typeface="+mn-ea"/>
                <a:cs typeface="+mn-cs"/>
              </a:rPr>
              <a:t>oder</a:t>
            </a:r>
            <a:r>
              <a:rPr lang="en-US" sz="1200" kern="1200" dirty="0" smtClean="0">
                <a:solidFill>
                  <a:schemeClr val="tx1"/>
                </a:solidFill>
                <a:effectLst/>
                <a:latin typeface="Segoe"/>
                <a:ea typeface="+mn-ea"/>
                <a:cs typeface="+mn-cs"/>
              </a:rPr>
              <a:t> using another program.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We’ll dive into these features later, but for now let’s just mention some of them to whet your appetite for what’s coming later.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In PowerPoint 2010 your customer can edit video, complete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transitions und effects.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In Word, PowerPoint und Publisher 2010, they’ll be able to edit photos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new tools that allow for color correction, cropping, resizing, und adding effects.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There are more SmartArt options to be able to really make presentations und documents more visually engaging und dynamic.</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Excel is full of new formatting options that help your customers visualize data, create reports, und even view mini-charts in a single cell.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Don’t worry; we’ll come back to these features in more detail later. For now, let’s talk about the second benefit of Office 2010.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F1E88DC-A342-6D45-A133-DBCFE113E3E6}" type="slidenum">
              <a:rPr lang="en-US" smtClean="0"/>
              <a:pPr/>
              <a:t>3</a:t>
            </a:fld>
            <a:endParaRPr lang="en-US" dirty="0"/>
          </a:p>
        </p:txBody>
      </p:sp>
    </p:spTree>
    <p:extLst>
      <p:ext uri="{BB962C8B-B14F-4D97-AF65-F5344CB8AC3E}">
        <p14:creationId xmlns:p14="http://schemas.microsoft.com/office/powerpoint/2010/main" val="3828892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32 – OneNote 2010</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OneNote is not new, but many customers don’t know what it is </a:t>
            </a:r>
            <a:r>
              <a:rPr lang="en-US" sz="1200" kern="1200" dirty="0" err="1" smtClean="0">
                <a:solidFill>
                  <a:schemeClr val="tx1"/>
                </a:solidFill>
                <a:effectLst/>
                <a:latin typeface="Segoe"/>
                <a:ea typeface="+mn-ea"/>
                <a:cs typeface="+mn-cs"/>
              </a:rPr>
              <a:t>oder</a:t>
            </a:r>
            <a:r>
              <a:rPr lang="en-US" sz="1200" kern="1200" dirty="0" smtClean="0">
                <a:solidFill>
                  <a:schemeClr val="tx1"/>
                </a:solidFill>
                <a:effectLst/>
                <a:latin typeface="Segoe"/>
                <a:ea typeface="+mn-ea"/>
                <a:cs typeface="+mn-cs"/>
              </a:rPr>
              <a:t> aren’t aware of what they can do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it. Reintroduce OneNote 2010 to your customers as a key selling point und differentiator (from competition).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With OneNote, your customers can take notes und information – such as text, images, video, und audio information – und collect, organize, und share them in a flexible digital notebook.</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OneNote 2010 can be docked to the desktop und available while working in other applications und Web sites. Notes taken will automatically be linked to the right program, so your customer can easily keep track of where und when they got the information. </a:t>
            </a:r>
            <a:endParaRPr lang="en-US" dirty="0" smtClean="0">
              <a:effectLst/>
            </a:endParaRPr>
          </a:p>
        </p:txBody>
      </p:sp>
      <p:sp>
        <p:nvSpPr>
          <p:cNvPr id="4" name="Slide Number Placeholder 3"/>
          <p:cNvSpPr>
            <a:spLocks noGrp="1"/>
          </p:cNvSpPr>
          <p:nvPr>
            <p:ph type="sldNum" sz="quarter" idx="10"/>
          </p:nvPr>
        </p:nvSpPr>
        <p:spPr/>
        <p:txBody>
          <a:bodyPr/>
          <a:lstStyle/>
          <a:p>
            <a:fld id="{7F1E88DC-A342-6D45-A133-DBCFE113E3E6}" type="slidenum">
              <a:rPr lang="en-US" smtClean="0"/>
              <a:pPr/>
              <a:t>23</a:t>
            </a:fld>
            <a:endParaRPr lang="en-US" dirty="0"/>
          </a:p>
        </p:txBody>
      </p:sp>
    </p:spTree>
    <p:extLst>
      <p:ext uri="{BB962C8B-B14F-4D97-AF65-F5344CB8AC3E}">
        <p14:creationId xmlns:p14="http://schemas.microsoft.com/office/powerpoint/2010/main" val="3904750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34 – Outlook 2010</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Outlook 2010 makes it easy for your customers to stay on top of their e-mail conversations und social networks.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Conversation view helps them track und manage e-mail conversations by condensing them und ignoring specific e-mail conversations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a single click.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The new Social Connector in Outlook keeps your customers up to date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all their social networks, notifying them of updates und information in popular third-party sites, including Windows Live, Facebook, und LinkedIn.</a:t>
            </a:r>
            <a:endParaRPr lang="en-US" dirty="0" smtClean="0">
              <a:effectLst/>
            </a:endParaRPr>
          </a:p>
        </p:txBody>
      </p:sp>
      <p:sp>
        <p:nvSpPr>
          <p:cNvPr id="4" name="Slide Number Placeholder 3"/>
          <p:cNvSpPr>
            <a:spLocks noGrp="1"/>
          </p:cNvSpPr>
          <p:nvPr>
            <p:ph type="sldNum" sz="quarter" idx="10"/>
          </p:nvPr>
        </p:nvSpPr>
        <p:spPr/>
        <p:txBody>
          <a:bodyPr/>
          <a:lstStyle/>
          <a:p>
            <a:fld id="{7F1E88DC-A342-6D45-A133-DBCFE113E3E6}" type="slidenum">
              <a:rPr lang="en-US" smtClean="0"/>
              <a:pPr/>
              <a:t>24</a:t>
            </a:fld>
            <a:endParaRPr lang="en-US" dirty="0"/>
          </a:p>
        </p:txBody>
      </p:sp>
    </p:spTree>
    <p:extLst>
      <p:ext uri="{BB962C8B-B14F-4D97-AF65-F5344CB8AC3E}">
        <p14:creationId xmlns:p14="http://schemas.microsoft.com/office/powerpoint/2010/main" val="1369130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35 – Publisher 2010</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Publisher also includes new photo editing tools that allow your customers to add und remove pictures while preserving the look und layout of templates </a:t>
            </a:r>
            <a:r>
              <a:rPr lang="en-US" sz="1200" kern="1200" dirty="0" err="1" smtClean="0">
                <a:solidFill>
                  <a:schemeClr val="tx1"/>
                </a:solidFill>
                <a:effectLst/>
                <a:latin typeface="Segoe"/>
                <a:ea typeface="+mn-ea"/>
                <a:cs typeface="+mn-cs"/>
              </a:rPr>
              <a:t>oder</a:t>
            </a:r>
            <a:r>
              <a:rPr lang="en-US" sz="1200" kern="1200" dirty="0" smtClean="0">
                <a:solidFill>
                  <a:schemeClr val="tx1"/>
                </a:solidFill>
                <a:effectLst/>
                <a:latin typeface="Segoe"/>
                <a:ea typeface="+mn-ea"/>
                <a:cs typeface="+mn-cs"/>
              </a:rPr>
              <a:t> publications. Other photo editing tools include: crop, color correction, sharpen, und more.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Another improvement in Publisher 2010 is Print Preview und Backlight. Print preview allows your customers to get a large preview of how their file will look before they print it. und by changing the transparency during the Print Preview, they’ll be able to ensure that their file lines up correctly on both sides, so the page flips exactly as the want. </a:t>
            </a:r>
            <a:endParaRPr lang="en-US" dirty="0" smtClean="0">
              <a:effectLst/>
            </a:endParaRPr>
          </a:p>
        </p:txBody>
      </p:sp>
      <p:sp>
        <p:nvSpPr>
          <p:cNvPr id="4" name="Slide Number Placeholder 3"/>
          <p:cNvSpPr>
            <a:spLocks noGrp="1"/>
          </p:cNvSpPr>
          <p:nvPr>
            <p:ph type="sldNum" sz="quarter" idx="10"/>
          </p:nvPr>
        </p:nvSpPr>
        <p:spPr/>
        <p:txBody>
          <a:bodyPr/>
          <a:lstStyle/>
          <a:p>
            <a:fld id="{7F1E88DC-A342-6D45-A133-DBCFE113E3E6}" type="slidenum">
              <a:rPr lang="en-US" smtClean="0"/>
              <a:pPr/>
              <a:t>25</a:t>
            </a:fld>
            <a:endParaRPr lang="en-US" dirty="0"/>
          </a:p>
        </p:txBody>
      </p:sp>
    </p:spTree>
    <p:extLst>
      <p:ext uri="{BB962C8B-B14F-4D97-AF65-F5344CB8AC3E}">
        <p14:creationId xmlns:p14="http://schemas.microsoft.com/office/powerpoint/2010/main" val="2178637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36 – Access 2010</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Prebuilt templates in Access 2010 allow your customers to get started faster. They can choose from a range of new built in templates, </a:t>
            </a:r>
            <a:r>
              <a:rPr lang="en-US" sz="1200" kern="1200" dirty="0" err="1" smtClean="0">
                <a:solidFill>
                  <a:schemeClr val="tx1"/>
                </a:solidFill>
                <a:effectLst/>
                <a:latin typeface="Segoe"/>
                <a:ea typeface="+mn-ea"/>
                <a:cs typeface="+mn-cs"/>
              </a:rPr>
              <a:t>oder</a:t>
            </a:r>
            <a:r>
              <a:rPr lang="en-US" sz="1200" kern="1200" dirty="0" smtClean="0">
                <a:solidFill>
                  <a:schemeClr val="tx1"/>
                </a:solidFill>
                <a:effectLst/>
                <a:latin typeface="Segoe"/>
                <a:ea typeface="+mn-ea"/>
                <a:cs typeface="+mn-cs"/>
              </a:rPr>
              <a:t> go online to </a:t>
            </a:r>
            <a:r>
              <a:rPr lang="en-US" sz="1200" u="sng" kern="1200" dirty="0" smtClean="0">
                <a:solidFill>
                  <a:schemeClr val="tx1"/>
                </a:solidFill>
                <a:effectLst/>
                <a:latin typeface="Segoe"/>
                <a:ea typeface="+mn-ea"/>
                <a:cs typeface="+mn-cs"/>
                <a:hlinkClick r:id="rId3"/>
              </a:rPr>
              <a:t>www.office.com</a:t>
            </a:r>
            <a:r>
              <a:rPr lang="en-US" sz="1200" kern="1200" dirty="0" smtClean="0">
                <a:solidFill>
                  <a:schemeClr val="tx1"/>
                </a:solidFill>
                <a:effectLst/>
                <a:latin typeface="Segoe"/>
                <a:ea typeface="+mn-ea"/>
                <a:cs typeface="+mn-cs"/>
              </a:rPr>
              <a:t> und find a template created by another Office 2010 user. Each template can be customized as desired to meet specific needs.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As in Excel, improved conditional formatting options make it easier to interpret data trends, create reports, und visualize data.</a:t>
            </a:r>
            <a:endParaRPr lang="en-US" dirty="0" smtClean="0">
              <a:effectLst/>
            </a:endParaRPr>
          </a:p>
        </p:txBody>
      </p:sp>
      <p:sp>
        <p:nvSpPr>
          <p:cNvPr id="4" name="Slide Number Placeholder 3"/>
          <p:cNvSpPr>
            <a:spLocks noGrp="1"/>
          </p:cNvSpPr>
          <p:nvPr>
            <p:ph type="sldNum" sz="quarter" idx="10"/>
          </p:nvPr>
        </p:nvSpPr>
        <p:spPr/>
        <p:txBody>
          <a:bodyPr/>
          <a:lstStyle/>
          <a:p>
            <a:fld id="{7F1E88DC-A342-6D45-A133-DBCFE113E3E6}" type="slidenum">
              <a:rPr lang="en-US" smtClean="0"/>
              <a:pPr/>
              <a:t>26</a:t>
            </a:fld>
            <a:endParaRPr lang="en-US" dirty="0"/>
          </a:p>
        </p:txBody>
      </p:sp>
    </p:spTree>
    <p:extLst>
      <p:ext uri="{BB962C8B-B14F-4D97-AF65-F5344CB8AC3E}">
        <p14:creationId xmlns:p14="http://schemas.microsoft.com/office/powerpoint/2010/main" val="3094003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37 – Office Web Apps (Title Slide)</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In this next section we’ll be talking about Office Web Apps, a new set of online programs accessed through Windows Live SkyDrive that allow your customers to create, edit, und share Office documents from virtually anywhere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an Internet connection.</a:t>
            </a:r>
            <a:endParaRPr lang="en-US" dirty="0"/>
          </a:p>
        </p:txBody>
      </p:sp>
      <p:sp>
        <p:nvSpPr>
          <p:cNvPr id="4" name="Slide Number Placeholder 3"/>
          <p:cNvSpPr>
            <a:spLocks noGrp="1"/>
          </p:cNvSpPr>
          <p:nvPr>
            <p:ph type="sldNum" sz="quarter" idx="10"/>
          </p:nvPr>
        </p:nvSpPr>
        <p:spPr/>
        <p:txBody>
          <a:bodyPr/>
          <a:lstStyle/>
          <a:p>
            <a:fld id="{7F1E88DC-A342-6D45-A133-DBCFE113E3E6}" type="slidenum">
              <a:rPr lang="en-US" smtClean="0"/>
              <a:pPr/>
              <a:t>32</a:t>
            </a:fld>
            <a:endParaRPr lang="en-US" dirty="0"/>
          </a:p>
        </p:txBody>
      </p:sp>
    </p:spTree>
    <p:extLst>
      <p:ext uri="{BB962C8B-B14F-4D97-AF65-F5344CB8AC3E}">
        <p14:creationId xmlns:p14="http://schemas.microsoft.com/office/powerpoint/2010/main" val="2351252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38 – Office Web Apps (intro)</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Office Web Apps include free online versions of Word, Excel, PowerPoint, und OneNote. These are simplified versions of each program to be used as a companion to the desktop Office 2010 applications.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Although functionality is limited, files created in Office 2010 will retain original formatting even if not available in the Web Apps – so, the next time the file is opened on the desktop, all the original formatting will be retained.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Office Web Apps are direct competition to Google docs und Open Office. </a:t>
            </a:r>
            <a:endParaRPr lang="en-US" dirty="0" smtClean="0">
              <a:effectLst/>
            </a:endParaRPr>
          </a:p>
        </p:txBody>
      </p:sp>
      <p:sp>
        <p:nvSpPr>
          <p:cNvPr id="4" name="Slide Number Placeholder 3"/>
          <p:cNvSpPr>
            <a:spLocks noGrp="1"/>
          </p:cNvSpPr>
          <p:nvPr>
            <p:ph type="sldNum" sz="quarter" idx="10"/>
          </p:nvPr>
        </p:nvSpPr>
        <p:spPr/>
        <p:txBody>
          <a:bodyPr/>
          <a:lstStyle/>
          <a:p>
            <a:fld id="{7F1E88DC-A342-6D45-A133-DBCFE113E3E6}" type="slidenum">
              <a:rPr lang="en-US" smtClean="0"/>
              <a:pPr/>
              <a:t>33</a:t>
            </a:fld>
            <a:endParaRPr lang="en-US" dirty="0"/>
          </a:p>
        </p:txBody>
      </p:sp>
    </p:spTree>
    <p:extLst>
      <p:ext uri="{BB962C8B-B14F-4D97-AF65-F5344CB8AC3E}">
        <p14:creationId xmlns:p14="http://schemas.microsoft.com/office/powerpoint/2010/main" val="1013587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39 – Work from anywhere</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With a computer und Internet access, your customer can work on Office documents from anywhere in the world.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Windows Live </a:t>
            </a:r>
            <a:r>
              <a:rPr lang="en-US" sz="1200" kern="1200" dirty="0" err="1" smtClean="0">
                <a:solidFill>
                  <a:schemeClr val="tx1"/>
                </a:solidFill>
                <a:effectLst/>
                <a:latin typeface="Segoe"/>
                <a:ea typeface="+mn-ea"/>
                <a:cs typeface="+mn-cs"/>
              </a:rPr>
              <a:t>SkyDrive</a:t>
            </a:r>
            <a:r>
              <a:rPr lang="en-US" sz="1200" kern="1200" dirty="0" smtClean="0">
                <a:solidFill>
                  <a:schemeClr val="tx1"/>
                </a:solidFill>
                <a:effectLst/>
                <a:latin typeface="Segoe"/>
                <a:ea typeface="+mn-ea"/>
                <a:cs typeface="+mn-cs"/>
              </a:rPr>
              <a:t> offers an introductory 25 GB of storage for free, so your customer will have plenty of online storage to keep their files.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Use und access files on a PC, mobile phone, und Web browser. </a:t>
            </a:r>
            <a:endParaRPr lang="en-US" dirty="0" smtClean="0">
              <a:effectLst/>
            </a:endParaRPr>
          </a:p>
        </p:txBody>
      </p:sp>
      <p:sp>
        <p:nvSpPr>
          <p:cNvPr id="4" name="Slide Number Placeholder 3"/>
          <p:cNvSpPr>
            <a:spLocks noGrp="1"/>
          </p:cNvSpPr>
          <p:nvPr>
            <p:ph type="sldNum" sz="quarter" idx="10"/>
          </p:nvPr>
        </p:nvSpPr>
        <p:spPr/>
        <p:txBody>
          <a:bodyPr/>
          <a:lstStyle/>
          <a:p>
            <a:fld id="{7F1E88DC-A342-6D45-A133-DBCFE113E3E6}" type="slidenum">
              <a:rPr lang="en-US" smtClean="0"/>
              <a:pPr/>
              <a:t>34</a:t>
            </a:fld>
            <a:endParaRPr lang="en-US" dirty="0"/>
          </a:p>
        </p:txBody>
      </p:sp>
    </p:spTree>
    <p:extLst>
      <p:ext uri="{BB962C8B-B14F-4D97-AF65-F5344CB8AC3E}">
        <p14:creationId xmlns:p14="http://schemas.microsoft.com/office/powerpoint/2010/main" val="3670652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40 – Work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others</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Office Web Apps introduces the ability to co-author documents simultaneously und keep track of revisions happening in real-time. This flexibility allows users to move und share documents across multiple computers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Internet access.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Office Web Apps are compatible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Mac </a:t>
            </a:r>
            <a:r>
              <a:rPr lang="en-US" sz="1200" kern="1200" dirty="0" err="1" smtClean="0">
                <a:solidFill>
                  <a:schemeClr val="tx1"/>
                </a:solidFill>
                <a:effectLst/>
                <a:latin typeface="Segoe"/>
                <a:ea typeface="+mn-ea"/>
                <a:cs typeface="+mn-cs"/>
              </a:rPr>
              <a:t>oder</a:t>
            </a:r>
            <a:r>
              <a:rPr lang="en-US" sz="1200" kern="1200" dirty="0" smtClean="0">
                <a:solidFill>
                  <a:schemeClr val="tx1"/>
                </a:solidFill>
                <a:effectLst/>
                <a:latin typeface="Segoe"/>
                <a:ea typeface="+mn-ea"/>
                <a:cs typeface="+mn-cs"/>
              </a:rPr>
              <a:t> PC; Internet Explorer, Firefox, </a:t>
            </a:r>
            <a:r>
              <a:rPr lang="en-US" sz="1200" kern="1200" dirty="0" err="1" smtClean="0">
                <a:solidFill>
                  <a:schemeClr val="tx1"/>
                </a:solidFill>
                <a:effectLst/>
                <a:latin typeface="Segoe"/>
                <a:ea typeface="+mn-ea"/>
                <a:cs typeface="+mn-cs"/>
              </a:rPr>
              <a:t>oder</a:t>
            </a:r>
            <a:r>
              <a:rPr lang="en-US" sz="1200" kern="1200" dirty="0" smtClean="0">
                <a:solidFill>
                  <a:schemeClr val="tx1"/>
                </a:solidFill>
                <a:effectLst/>
                <a:latin typeface="Segoe"/>
                <a:ea typeface="+mn-ea"/>
                <a:cs typeface="+mn-cs"/>
              </a:rPr>
              <a:t> Safari; und older versions of Office. </a:t>
            </a:r>
            <a:endParaRPr lang="en-US" dirty="0" smtClean="0">
              <a:effectLst/>
            </a:endParaRPr>
          </a:p>
        </p:txBody>
      </p:sp>
      <p:sp>
        <p:nvSpPr>
          <p:cNvPr id="4" name="Slide Number Placeholder 3"/>
          <p:cNvSpPr>
            <a:spLocks noGrp="1"/>
          </p:cNvSpPr>
          <p:nvPr>
            <p:ph type="sldNum" sz="quarter" idx="10"/>
          </p:nvPr>
        </p:nvSpPr>
        <p:spPr/>
        <p:txBody>
          <a:bodyPr/>
          <a:lstStyle/>
          <a:p>
            <a:fld id="{7F1E88DC-A342-6D45-A133-DBCFE113E3E6}" type="slidenum">
              <a:rPr lang="en-US" smtClean="0"/>
              <a:pPr/>
              <a:t>35</a:t>
            </a:fld>
            <a:endParaRPr lang="en-US" dirty="0"/>
          </a:p>
        </p:txBody>
      </p:sp>
    </p:spTree>
    <p:extLst>
      <p:ext uri="{BB962C8B-B14F-4D97-AF65-F5344CB8AC3E}">
        <p14:creationId xmlns:p14="http://schemas.microsoft.com/office/powerpoint/2010/main" val="2513411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41 – Extend your Office experience</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Save documents directly to the Web from Office 2010 applications on a PC und read und edit those documents from any computer in the world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an Internet connection. This is especially helpful if need to read </a:t>
            </a:r>
            <a:r>
              <a:rPr lang="en-US" sz="1200" kern="1200" dirty="0" err="1" smtClean="0">
                <a:solidFill>
                  <a:schemeClr val="tx1"/>
                </a:solidFill>
                <a:effectLst/>
                <a:latin typeface="Segoe"/>
                <a:ea typeface="+mn-ea"/>
                <a:cs typeface="+mn-cs"/>
              </a:rPr>
              <a:t>oder</a:t>
            </a:r>
            <a:r>
              <a:rPr lang="en-US" sz="1200" kern="1200" dirty="0" smtClean="0">
                <a:solidFill>
                  <a:schemeClr val="tx1"/>
                </a:solidFill>
                <a:effectLst/>
                <a:latin typeface="Segoe"/>
                <a:ea typeface="+mn-ea"/>
                <a:cs typeface="+mn-cs"/>
              </a:rPr>
              <a:t> edit a file und don’t have access to your home PC files.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The Web Apps interface is familiar to Office 2010 users, so it’s easy to work seamlessly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programs both online und offline. </a:t>
            </a:r>
            <a:endParaRPr lang="en-US" dirty="0"/>
          </a:p>
        </p:txBody>
      </p:sp>
      <p:sp>
        <p:nvSpPr>
          <p:cNvPr id="4" name="Slide Number Placeholder 3"/>
          <p:cNvSpPr>
            <a:spLocks noGrp="1"/>
          </p:cNvSpPr>
          <p:nvPr>
            <p:ph type="sldNum" sz="quarter" idx="10"/>
          </p:nvPr>
        </p:nvSpPr>
        <p:spPr/>
        <p:txBody>
          <a:bodyPr/>
          <a:lstStyle/>
          <a:p>
            <a:fld id="{7F1E88DC-A342-6D45-A133-DBCFE113E3E6}" type="slidenum">
              <a:rPr lang="en-US" smtClean="0"/>
              <a:pPr/>
              <a:t>36</a:t>
            </a:fld>
            <a:endParaRPr lang="en-US" dirty="0"/>
          </a:p>
        </p:txBody>
      </p:sp>
    </p:spTree>
    <p:extLst>
      <p:ext uri="{BB962C8B-B14F-4D97-AF65-F5344CB8AC3E}">
        <p14:creationId xmlns:p14="http://schemas.microsoft.com/office/powerpoint/2010/main" val="2816490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43 – System Requirements (title slide)</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Here are the basic requirements that your customers’ PCs must meet in order to run Microsoft Office 2010. </a:t>
            </a:r>
            <a:endParaRPr lang="en-US" dirty="0"/>
          </a:p>
        </p:txBody>
      </p:sp>
      <p:sp>
        <p:nvSpPr>
          <p:cNvPr id="4" name="Slide Number Placeholder 3"/>
          <p:cNvSpPr>
            <a:spLocks noGrp="1"/>
          </p:cNvSpPr>
          <p:nvPr>
            <p:ph type="sldNum" sz="quarter" idx="10"/>
          </p:nvPr>
        </p:nvSpPr>
        <p:spPr/>
        <p:txBody>
          <a:bodyPr/>
          <a:lstStyle/>
          <a:p>
            <a:fld id="{7F1E88DC-A342-6D45-A133-DBCFE113E3E6}" type="slidenum">
              <a:rPr lang="en-US" smtClean="0"/>
              <a:pPr/>
              <a:t>37</a:t>
            </a:fld>
            <a:endParaRPr lang="en-US" dirty="0"/>
          </a:p>
        </p:txBody>
      </p:sp>
    </p:spTree>
    <p:extLst>
      <p:ext uri="{BB962C8B-B14F-4D97-AF65-F5344CB8AC3E}">
        <p14:creationId xmlns:p14="http://schemas.microsoft.com/office/powerpoint/2010/main" val="1855365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5 – Connect und work together</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With so many people plugged into the Internet und communicating digitally und instantly, Office 2010 introduces new ways that make it easy for your customers to CONNECT.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Outlook 2010 helps your customers stay on top of communication und social networks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new features that keep them organized und in the know about what’s going on.</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With an Internet connection und Windows Live account, your customers now have the ability to co-author in Word, PowerPoint, OneNote, und Excel 2010, making it easy to work together in group projects und develop ideas und strategies in real-time.</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All the applications now share the same user interface experience, making it easy to move from one project to another und quickly find what they are looking for.</a:t>
            </a:r>
            <a:endParaRPr lang="en-US" dirty="0" smtClean="0">
              <a:effectLst/>
            </a:endParaRPr>
          </a:p>
        </p:txBody>
      </p:sp>
      <p:sp>
        <p:nvSpPr>
          <p:cNvPr id="4" name="Slide Number Placeholder 3"/>
          <p:cNvSpPr>
            <a:spLocks noGrp="1"/>
          </p:cNvSpPr>
          <p:nvPr>
            <p:ph type="sldNum" sz="quarter" idx="10"/>
          </p:nvPr>
        </p:nvSpPr>
        <p:spPr/>
        <p:txBody>
          <a:bodyPr/>
          <a:lstStyle/>
          <a:p>
            <a:fld id="{7F1E88DC-A342-6D45-A133-DBCFE113E3E6}" type="slidenum">
              <a:rPr lang="en-US" smtClean="0"/>
              <a:pPr/>
              <a:t>4</a:t>
            </a:fld>
            <a:endParaRPr lang="en-US" dirty="0"/>
          </a:p>
        </p:txBody>
      </p:sp>
    </p:spTree>
    <p:extLst>
      <p:ext uri="{BB962C8B-B14F-4D97-AF65-F5344CB8AC3E}">
        <p14:creationId xmlns:p14="http://schemas.microsoft.com/office/powerpoint/2010/main" val="3061643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44 – System Requirements (chart)</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FPO slide</a:t>
            </a:r>
            <a:endParaRPr lang="en-US" dirty="0" smtClean="0">
              <a:effectLst/>
            </a:endParaRPr>
          </a:p>
        </p:txBody>
      </p:sp>
      <p:sp>
        <p:nvSpPr>
          <p:cNvPr id="4" name="Slide Number Placeholder 3"/>
          <p:cNvSpPr>
            <a:spLocks noGrp="1"/>
          </p:cNvSpPr>
          <p:nvPr>
            <p:ph type="sldNum" sz="quarter" idx="10"/>
          </p:nvPr>
        </p:nvSpPr>
        <p:spPr/>
        <p:txBody>
          <a:bodyPr/>
          <a:lstStyle/>
          <a:p>
            <a:fld id="{7F1E88DC-A342-6D45-A133-DBCFE113E3E6}" type="slidenum">
              <a:rPr lang="en-US" smtClean="0"/>
              <a:pPr/>
              <a:t>38</a:t>
            </a:fld>
            <a:endParaRPr lang="en-US" dirty="0"/>
          </a:p>
        </p:txBody>
      </p:sp>
    </p:spTree>
    <p:extLst>
      <p:ext uri="{BB962C8B-B14F-4D97-AF65-F5344CB8AC3E}">
        <p14:creationId xmlns:p14="http://schemas.microsoft.com/office/powerpoint/2010/main" val="123388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45 – In Summary (title slide)</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Let’s quickly retrace some of the most important points covered in the presentation. </a:t>
            </a:r>
            <a:endParaRPr lang="en-US" dirty="0" smtClean="0">
              <a:effectLst/>
            </a:endParaRPr>
          </a:p>
        </p:txBody>
      </p:sp>
      <p:sp>
        <p:nvSpPr>
          <p:cNvPr id="4" name="Slide Number Placeholder 3"/>
          <p:cNvSpPr>
            <a:spLocks noGrp="1"/>
          </p:cNvSpPr>
          <p:nvPr>
            <p:ph type="sldNum" sz="quarter" idx="10"/>
          </p:nvPr>
        </p:nvSpPr>
        <p:spPr/>
        <p:txBody>
          <a:bodyPr/>
          <a:lstStyle/>
          <a:p>
            <a:fld id="{7F1E88DC-A342-6D45-A133-DBCFE113E3E6}" type="slidenum">
              <a:rPr lang="en-US" smtClean="0"/>
              <a:pPr/>
              <a:t>39</a:t>
            </a:fld>
            <a:endParaRPr lang="en-US" dirty="0"/>
          </a:p>
        </p:txBody>
      </p:sp>
    </p:spTree>
    <p:extLst>
      <p:ext uri="{BB962C8B-B14F-4D97-AF65-F5344CB8AC3E}">
        <p14:creationId xmlns:p14="http://schemas.microsoft.com/office/powerpoint/2010/main" val="3910731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&lt;Optional slide - Use this slide as a summary of the demo, or in place of the demo to highlight key features.&gt;</a:t>
            </a:r>
          </a:p>
          <a:p>
            <a:endParaRPr lang="en-US" dirty="0" smtClean="0"/>
          </a:p>
          <a:p>
            <a:pPr eaLnBrk="1" hangingPunct="1">
              <a:lnSpc>
                <a:spcPct val="90000"/>
              </a:lnSpc>
              <a:spcBef>
                <a:spcPct val="20000"/>
              </a:spcBef>
            </a:pPr>
            <a:r>
              <a:rPr lang="en-US" dirty="0" smtClean="0"/>
              <a:t>Objective of slide</a:t>
            </a:r>
          </a:p>
          <a:p>
            <a:pPr eaLnBrk="1" hangingPunct="1">
              <a:lnSpc>
                <a:spcPct val="90000"/>
              </a:lnSpc>
              <a:spcBef>
                <a:spcPct val="20000"/>
              </a:spcBef>
              <a:buFontTx/>
              <a:buChar char="-"/>
            </a:pPr>
            <a:r>
              <a:rPr lang="en-US" dirty="0" smtClean="0"/>
              <a:t>Use as summary/ending to the demo or in place of the demo if you don’t have time for a full demo</a:t>
            </a:r>
          </a:p>
          <a:p>
            <a:pPr eaLnBrk="1" hangingPunct="1">
              <a:lnSpc>
                <a:spcPct val="90000"/>
              </a:lnSpc>
              <a:spcBef>
                <a:spcPct val="20000"/>
              </a:spcBef>
              <a:buFontTx/>
              <a:buChar char="-"/>
            </a:pPr>
            <a:r>
              <a:rPr lang="en-US" dirty="0" smtClean="0"/>
              <a:t>Highlights key features of 2010 – some are new, some are improvements to 2007 features that really make an impact on users</a:t>
            </a:r>
          </a:p>
          <a:p>
            <a:pPr eaLnBrk="1" hangingPunct="1">
              <a:lnSpc>
                <a:spcPct val="90000"/>
              </a:lnSpc>
              <a:spcBef>
                <a:spcPct val="20000"/>
              </a:spcBef>
              <a:buFontTx/>
              <a:buChar char="-"/>
            </a:pPr>
            <a:endParaRPr lang="en-US" dirty="0" smtClean="0"/>
          </a:p>
          <a:p>
            <a:pPr eaLnBrk="1" hangingPunct="1">
              <a:lnSpc>
                <a:spcPct val="90000"/>
              </a:lnSpc>
              <a:spcBef>
                <a:spcPct val="20000"/>
              </a:spcBef>
            </a:pPr>
            <a:r>
              <a:rPr lang="en-US" dirty="0" smtClean="0"/>
              <a:t>Key messages</a:t>
            </a:r>
          </a:p>
          <a:p>
            <a:pPr eaLnBrk="1" hangingPunct="1">
              <a:lnSpc>
                <a:spcPct val="90000"/>
              </a:lnSpc>
              <a:spcBef>
                <a:spcPct val="20000"/>
              </a:spcBef>
              <a:buFontTx/>
              <a:buChar char="-"/>
            </a:pPr>
            <a:r>
              <a:rPr lang="en-US" dirty="0" smtClean="0"/>
              <a:t>Office 2010 is full of new features as well as improvements to existing features.</a:t>
            </a:r>
          </a:p>
          <a:p>
            <a:endParaRPr lang="en-US" dirty="0" smtClean="0"/>
          </a:p>
        </p:txBody>
      </p:sp>
      <p:sp>
        <p:nvSpPr>
          <p:cNvPr id="4" name="Slide Number Placeholder 3"/>
          <p:cNvSpPr>
            <a:spLocks noGrp="1"/>
          </p:cNvSpPr>
          <p:nvPr>
            <p:ph type="sldNum" sz="quarter" idx="5"/>
          </p:nvPr>
        </p:nvSpPr>
        <p:spPr/>
        <p:txBody>
          <a:bodyPr/>
          <a:lstStyle/>
          <a:p>
            <a:pPr>
              <a:defRPr/>
            </a:pPr>
            <a:fld id="{470CFECC-B8E2-4583-8878-E940E66EB3B6}" type="slidenum">
              <a:rPr lang="en-US" smtClean="0">
                <a:solidFill>
                  <a:prstClr val="black"/>
                </a:solidFill>
              </a:rPr>
              <a:pPr>
                <a:defRPr/>
              </a:pPr>
              <a:t>40</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7F1E88DC-A342-6D45-A133-DBCFE113E3E6}" type="slidenum">
              <a:rPr lang="en-US" smtClean="0"/>
              <a:pPr/>
              <a:t>44</a:t>
            </a:fld>
            <a:endParaRPr lang="en-US" dirty="0"/>
          </a:p>
        </p:txBody>
      </p:sp>
    </p:spTree>
    <p:extLst>
      <p:ext uri="{BB962C8B-B14F-4D97-AF65-F5344CB8AC3E}">
        <p14:creationId xmlns:p14="http://schemas.microsoft.com/office/powerpoint/2010/main" val="4240452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6 – Access virtually anywhere</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Office Web Apps on Windows Live </a:t>
            </a:r>
            <a:r>
              <a:rPr lang="en-US" sz="1200" kern="1200" dirty="0" err="1" smtClean="0">
                <a:solidFill>
                  <a:schemeClr val="tx1"/>
                </a:solidFill>
                <a:effectLst/>
                <a:latin typeface="Segoe"/>
                <a:ea typeface="+mn-ea"/>
                <a:cs typeface="+mn-cs"/>
              </a:rPr>
              <a:t>SkyDrive</a:t>
            </a:r>
            <a:r>
              <a:rPr lang="en-US" sz="1200" kern="1200" dirty="0" smtClean="0">
                <a:solidFill>
                  <a:schemeClr val="tx1"/>
                </a:solidFill>
                <a:effectLst/>
                <a:latin typeface="Segoe"/>
                <a:ea typeface="+mn-ea"/>
                <a:cs typeface="+mn-cs"/>
              </a:rPr>
              <a:t> is a free online companion to Office 2010. Your customers can view, create, und edit documents anywhere there is an Internet connection – on PC, mobile phone, und Web browser.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With Broadcast Slide Show in PowerPoint 2010, your customers can make presentations from virtually anywhere that can be viewed by a remote audience, even if the audience doesn’t have PowerPoint.</a:t>
            </a:r>
            <a:endParaRPr lang="en-US" dirty="0"/>
          </a:p>
        </p:txBody>
      </p:sp>
      <p:sp>
        <p:nvSpPr>
          <p:cNvPr id="4" name="Slide Number Placeholder 3"/>
          <p:cNvSpPr>
            <a:spLocks noGrp="1"/>
          </p:cNvSpPr>
          <p:nvPr>
            <p:ph type="sldNum" sz="quarter" idx="10"/>
          </p:nvPr>
        </p:nvSpPr>
        <p:spPr/>
        <p:txBody>
          <a:bodyPr/>
          <a:lstStyle/>
          <a:p>
            <a:fld id="{7F1E88DC-A342-6D45-A133-DBCFE113E3E6}" type="slidenum">
              <a:rPr lang="en-US" smtClean="0"/>
              <a:pPr/>
              <a:t>5</a:t>
            </a:fld>
            <a:endParaRPr lang="en-US" dirty="0"/>
          </a:p>
        </p:txBody>
      </p:sp>
    </p:spTree>
    <p:extLst>
      <p:ext uri="{BB962C8B-B14F-4D97-AF65-F5344CB8AC3E}">
        <p14:creationId xmlns:p14="http://schemas.microsoft.com/office/powerpoint/2010/main" val="932508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14 – </a:t>
            </a:r>
            <a:r>
              <a:rPr lang="en-US" sz="1200" kern="1200" dirty="0" err="1" smtClean="0">
                <a:solidFill>
                  <a:schemeClr val="tx1"/>
                </a:solidFill>
                <a:effectLst/>
                <a:latin typeface="Segoe"/>
                <a:ea typeface="+mn-ea"/>
                <a:cs typeface="+mn-cs"/>
              </a:rPr>
              <a:t>Schritt</a:t>
            </a:r>
            <a:r>
              <a:rPr lang="en-US" sz="1200" kern="1200" dirty="0" smtClean="0">
                <a:solidFill>
                  <a:schemeClr val="tx1"/>
                </a:solidFill>
                <a:effectLst/>
                <a:latin typeface="Segoe"/>
                <a:ea typeface="+mn-ea"/>
                <a:cs typeface="+mn-cs"/>
              </a:rPr>
              <a:t> 2, comparison chart</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Here’s an overview of the new suite lineup in Office 2010 und what applications are included in each suite.</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You’ll see that there are now only seven applications available in Office 2010, und that they aren’t necessarily included in the same suite as previous versions.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It’s also easy to see here how this simplified lineup makes it easy to understand the differences in each suite, und how each more expensive suite includes new applications as well as retains the applications from the suite below. </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 You’ll notice that the title of this </a:t>
            </a:r>
            <a:r>
              <a:rPr lang="en-US" sz="1200" kern="1200" dirty="0" err="1" smtClean="0">
                <a:solidFill>
                  <a:schemeClr val="tx1"/>
                </a:solidFill>
                <a:effectLst/>
                <a:latin typeface="Segoe"/>
                <a:ea typeface="+mn-ea"/>
                <a:cs typeface="+mn-cs"/>
              </a:rPr>
              <a:t>Schritt</a:t>
            </a:r>
            <a:r>
              <a:rPr lang="en-US" sz="1200" kern="1200" dirty="0" smtClean="0">
                <a:solidFill>
                  <a:schemeClr val="tx1"/>
                </a:solidFill>
                <a:effectLst/>
                <a:latin typeface="Segoe"/>
                <a:ea typeface="+mn-ea"/>
                <a:cs typeface="+mn-cs"/>
              </a:rPr>
              <a:t> is: Help your customer choose the right suite. The way to do this is to ask them questions to understand what tasks a customer uses Office for. For example, ask them, “What tasks do you currently use Office for?” and, “What would you like to do </a:t>
            </a:r>
            <a:r>
              <a:rPr lang="en-US" sz="1200" kern="1200" dirty="0" err="1" smtClean="0">
                <a:solidFill>
                  <a:schemeClr val="tx1"/>
                </a:solidFill>
                <a:effectLst/>
                <a:latin typeface="Segoe"/>
                <a:ea typeface="+mn-ea"/>
                <a:cs typeface="+mn-cs"/>
              </a:rPr>
              <a:t>mit</a:t>
            </a:r>
            <a:r>
              <a:rPr lang="en-US" sz="1200" kern="1200" dirty="0" smtClean="0">
                <a:solidFill>
                  <a:schemeClr val="tx1"/>
                </a:solidFill>
                <a:effectLst/>
                <a:latin typeface="Segoe"/>
                <a:ea typeface="+mn-ea"/>
                <a:cs typeface="+mn-cs"/>
              </a:rPr>
              <a:t> Office that you can’t already do?”</a:t>
            </a:r>
            <a:endParaRPr lang="en-US" dirty="0"/>
          </a:p>
        </p:txBody>
      </p:sp>
      <p:sp>
        <p:nvSpPr>
          <p:cNvPr id="4" name="Slide Number Placeholder 3"/>
          <p:cNvSpPr>
            <a:spLocks noGrp="1"/>
          </p:cNvSpPr>
          <p:nvPr>
            <p:ph type="sldNum" sz="quarter" idx="10"/>
          </p:nvPr>
        </p:nvSpPr>
        <p:spPr/>
        <p:txBody>
          <a:bodyPr/>
          <a:lstStyle/>
          <a:p>
            <a:fld id="{7F1E88DC-A342-6D45-A133-DBCFE113E3E6}" type="slidenum">
              <a:rPr lang="en-US" smtClean="0"/>
              <a:pPr/>
              <a:t>6</a:t>
            </a:fld>
            <a:endParaRPr lang="en-US" dirty="0"/>
          </a:p>
        </p:txBody>
      </p:sp>
    </p:spTree>
    <p:extLst>
      <p:ext uri="{BB962C8B-B14F-4D97-AF65-F5344CB8AC3E}">
        <p14:creationId xmlns:p14="http://schemas.microsoft.com/office/powerpoint/2010/main" val="1575383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Objective and Key Messages</a:t>
            </a:r>
          </a:p>
          <a:p>
            <a:r>
              <a:rPr lang="en-US" smtClean="0"/>
              <a:t>This Simplified Consumer Decision Tree is meant to guide partner and not limit them. There are many purchasing scenarios, and this tree takes most of them into account. For example, if Customer is not buying a New PC, they follow the path up to FPP. The same applies for those buying a New PC that does NOT contain a pre-loaded single image. </a:t>
            </a:r>
          </a:p>
          <a:p>
            <a:endParaRPr lang="en-US" smtClean="0"/>
          </a:p>
          <a:p>
            <a:r>
              <a:rPr lang="en-US" smtClean="0"/>
              <a:t>If however they are buying a NEW PC with a pre-loaded Single Image, they can attach (purchase) a PKC at the Point of Sale, or alternatively be upsold to a Full Packaged Product, in which case they would also get the media and ability to install on up to 3 PC’s in the home.    </a:t>
            </a:r>
          </a:p>
        </p:txBody>
      </p:sp>
      <p:sp>
        <p:nvSpPr>
          <p:cNvPr id="4" name="Slide Number Placeholder 3"/>
          <p:cNvSpPr>
            <a:spLocks noGrp="1"/>
          </p:cNvSpPr>
          <p:nvPr>
            <p:ph type="sldNum" sz="quarter" idx="5"/>
          </p:nvPr>
        </p:nvSpPr>
        <p:spPr/>
        <p:txBody>
          <a:bodyPr/>
          <a:lstStyle/>
          <a:p>
            <a:pPr>
              <a:defRPr/>
            </a:pPr>
            <a:fld id="{6E23E52F-EA64-4D9B-927F-A5C249A87468}" type="slidenum">
              <a:rPr lang="en-US" smtClean="0"/>
              <a:pPr>
                <a:defRPr/>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897301" eaLnBrk="0" fontAlgn="base" hangingPunct="0">
              <a:spcBef>
                <a:spcPct val="30000"/>
              </a:spcBef>
              <a:spcAft>
                <a:spcPct val="0"/>
              </a:spcAft>
              <a:defRPr/>
            </a:pPr>
            <a:r>
              <a:rPr lang="en-US" b="1" dirty="0" smtClean="0"/>
              <a:t>Objective</a:t>
            </a:r>
            <a:r>
              <a:rPr lang="en-US" b="1" baseline="0" dirty="0" smtClean="0"/>
              <a:t> of Slide &amp; Key Message</a:t>
            </a:r>
          </a:p>
          <a:p>
            <a:pPr marL="0" lvl="1"/>
            <a:r>
              <a:rPr lang="en-US" dirty="0" smtClean="0"/>
              <a:t>Describe</a:t>
            </a:r>
            <a:r>
              <a:rPr lang="en-US" baseline="0" dirty="0" smtClean="0"/>
              <a:t> what Starter is – a limited version of Word und Excel, fully compatible </a:t>
            </a:r>
            <a:r>
              <a:rPr lang="en-US" baseline="0" dirty="0" err="1" smtClean="0"/>
              <a:t>mit</a:t>
            </a:r>
            <a:r>
              <a:rPr lang="en-US" baseline="0" dirty="0" smtClean="0"/>
              <a:t> the other Office suites und designed for home users who are not ready to buy a full suite.  However, make sure to highlight that on an overall feature basis, Starter doesn’t come close to the full Office suites, und that most users will want more functionality than what is available in Starter.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B4C2D74-E40E-4A9E-9616-4DF8CEF26637}" type="slidenum">
              <a:rPr lang="en-US" smtClean="0"/>
              <a:pPr>
                <a:defRPr/>
              </a:pPr>
              <a:t>9</a:t>
            </a:fld>
            <a:endParaRPr lang="en-US" dirty="0"/>
          </a:p>
        </p:txBody>
      </p:sp>
    </p:spTree>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897301" eaLnBrk="0" fontAlgn="base" hangingPunct="0">
              <a:spcBef>
                <a:spcPct val="30000"/>
              </a:spcBef>
              <a:spcAft>
                <a:spcPct val="0"/>
              </a:spcAft>
              <a:defRPr/>
            </a:pPr>
            <a:r>
              <a:rPr lang="en-US" b="1" dirty="0" smtClean="0"/>
              <a:t>Objective</a:t>
            </a:r>
            <a:r>
              <a:rPr lang="en-US" b="1" baseline="0" dirty="0" smtClean="0"/>
              <a:t> of Slide &amp; Key Message</a:t>
            </a:r>
          </a:p>
          <a:p>
            <a:pPr marL="0" lvl="1"/>
            <a:r>
              <a:rPr lang="en-US" dirty="0" smtClean="0"/>
              <a:t>Describe</a:t>
            </a:r>
            <a:r>
              <a:rPr lang="en-US" baseline="0" dirty="0" smtClean="0"/>
              <a:t> what Starter is – a limited version of Word und Excel, fully compatible </a:t>
            </a:r>
            <a:r>
              <a:rPr lang="en-US" baseline="0" dirty="0" err="1" smtClean="0"/>
              <a:t>mit</a:t>
            </a:r>
            <a:r>
              <a:rPr lang="en-US" baseline="0" dirty="0" smtClean="0"/>
              <a:t> the other Office suites und designed for home users who are not ready to buy a full suite.  However, make sure to highlight that on an overall feature basis, Starter doesn’t come close to the full Office suites, und that most users will want more functionality than what is available in Starter.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B4C2D74-E40E-4A9E-9616-4DF8CEF26637}" type="slidenum">
              <a:rPr lang="en-US" smtClean="0"/>
              <a:pPr>
                <a:defRPr/>
              </a:pPr>
              <a:t>10</a:t>
            </a:fld>
            <a:endParaRPr lang="en-US" dirty="0"/>
          </a:p>
        </p:txBody>
      </p:sp>
    </p:spTree>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Segoe"/>
                <a:ea typeface="+mn-ea"/>
                <a:cs typeface="+mn-cs"/>
              </a:rPr>
              <a:t>SLIDE 24 – Chart comparing Office Starter to Home und Student</a:t>
            </a:r>
            <a:endParaRPr lang="en-US" dirty="0" smtClean="0">
              <a:effectLst/>
            </a:endParaRPr>
          </a:p>
          <a:p>
            <a:r>
              <a:rPr lang="en-US" sz="1200" kern="1200" dirty="0" smtClean="0">
                <a:solidFill>
                  <a:schemeClr val="tx1"/>
                </a:solidFill>
                <a:effectLst/>
                <a:latin typeface="Segoe"/>
                <a:ea typeface="+mn-ea"/>
                <a:cs typeface="+mn-cs"/>
              </a:rPr>
              <a:t> </a:t>
            </a:r>
            <a:endParaRPr lang="en-US" dirty="0" smtClean="0">
              <a:effectLst/>
            </a:endParaRPr>
          </a:p>
          <a:p>
            <a:r>
              <a:rPr lang="en-US" sz="1200" kern="1200" dirty="0" smtClean="0">
                <a:solidFill>
                  <a:schemeClr val="tx1"/>
                </a:solidFill>
                <a:effectLst/>
                <a:latin typeface="Segoe"/>
                <a:ea typeface="+mn-ea"/>
                <a:cs typeface="+mn-cs"/>
              </a:rPr>
              <a:t>FPO slide</a:t>
            </a:r>
            <a:endParaRPr lang="en-US" dirty="0"/>
          </a:p>
        </p:txBody>
      </p:sp>
      <p:sp>
        <p:nvSpPr>
          <p:cNvPr id="4" name="Slide Number Placeholder 3"/>
          <p:cNvSpPr>
            <a:spLocks noGrp="1"/>
          </p:cNvSpPr>
          <p:nvPr>
            <p:ph type="sldNum" sz="quarter" idx="10"/>
          </p:nvPr>
        </p:nvSpPr>
        <p:spPr/>
        <p:txBody>
          <a:bodyPr/>
          <a:lstStyle/>
          <a:p>
            <a:fld id="{7F1E88DC-A342-6D45-A133-DBCFE113E3E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2263520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clubcomputer.at/iportalx"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http://www.clubdigitalhome.at/iportalx/forum/styles/digitalhome/images/clubdigitalhome.gif">
            <a:hlinkClick r:id="rId3"/>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38010" y="184268"/>
            <a:ext cx="2524125" cy="809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660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rgbClr val="B4004D"/>
                </a:solidFill>
                <a:latin typeface="Segoe" charset="0"/>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457200" y="1684067"/>
            <a:ext cx="8229600" cy="4573857"/>
          </a:xfrm>
        </p:spPr>
        <p:txBody>
          <a:bodyPr>
            <a:normAutofit/>
          </a:bodyPr>
          <a:lstStyle>
            <a:lvl1pPr marL="0" indent="0" algn="l">
              <a:buNone/>
              <a:defRPr sz="20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TextBox 3"/>
          <p:cNvSpPr txBox="1"/>
          <p:nvPr userDrawn="1"/>
        </p:nvSpPr>
        <p:spPr>
          <a:xfrm>
            <a:off x="371475" y="6378059"/>
            <a:ext cx="2621359" cy="369332"/>
          </a:xfrm>
          <a:prstGeom prst="rect">
            <a:avLst/>
          </a:prstGeom>
          <a:noFill/>
        </p:spPr>
        <p:txBody>
          <a:bodyPr wrap="none" rtlCol="0">
            <a:spAutoFit/>
          </a:bodyPr>
          <a:lstStyle/>
          <a:p>
            <a:r>
              <a:rPr lang="en-US" dirty="0" err="1" smtClean="0">
                <a:solidFill>
                  <a:schemeClr val="bg1"/>
                </a:solidFill>
                <a:latin typeface="Segoe" charset="0"/>
              </a:rPr>
              <a:t>Vorteile</a:t>
            </a:r>
            <a:r>
              <a:rPr lang="en-US" dirty="0" smtClean="0">
                <a:solidFill>
                  <a:schemeClr val="bg1"/>
                </a:solidFill>
                <a:latin typeface="Segoe" charset="0"/>
              </a:rPr>
              <a:t> von Office 2010</a:t>
            </a:r>
            <a:endParaRPr lang="en-US" dirty="0">
              <a:solidFill>
                <a:schemeClr val="bg1"/>
              </a:solidFill>
              <a:latin typeface="Segoe" charset="0"/>
            </a:endParaRPr>
          </a:p>
        </p:txBody>
      </p:sp>
    </p:spTree>
    <p:extLst>
      <p:ext uri="{BB962C8B-B14F-4D97-AF65-F5344CB8AC3E}">
        <p14:creationId xmlns:p14="http://schemas.microsoft.com/office/powerpoint/2010/main" val="3840735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rgbClr val="CC3300"/>
                </a:solidFill>
                <a:latin typeface="Segoe" charset="0"/>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457200" y="1684067"/>
            <a:ext cx="8229600" cy="4573857"/>
          </a:xfrm>
        </p:spPr>
        <p:txBody>
          <a:bodyPr>
            <a:normAutofit/>
          </a:bodyPr>
          <a:lstStyle>
            <a:lvl1pPr marL="0" indent="0" algn="l">
              <a:buNone/>
              <a:defRPr sz="20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TextBox 3"/>
          <p:cNvSpPr txBox="1"/>
          <p:nvPr userDrawn="1"/>
        </p:nvSpPr>
        <p:spPr>
          <a:xfrm>
            <a:off x="371475" y="6378059"/>
            <a:ext cx="2959465" cy="369332"/>
          </a:xfrm>
          <a:prstGeom prst="rect">
            <a:avLst/>
          </a:prstGeom>
          <a:noFill/>
        </p:spPr>
        <p:txBody>
          <a:bodyPr wrap="none" rtlCol="0">
            <a:spAutoFit/>
          </a:bodyPr>
          <a:lstStyle/>
          <a:p>
            <a:r>
              <a:rPr lang="en-US" dirty="0" err="1" smtClean="0">
                <a:solidFill>
                  <a:schemeClr val="bg1"/>
                </a:solidFill>
                <a:latin typeface="Segoe" charset="0"/>
              </a:rPr>
              <a:t>Wie</a:t>
            </a:r>
            <a:r>
              <a:rPr lang="en-US" baseline="0" dirty="0" smtClean="0">
                <a:solidFill>
                  <a:schemeClr val="bg1"/>
                </a:solidFill>
                <a:latin typeface="Segoe" charset="0"/>
              </a:rPr>
              <a:t> Office 2010 </a:t>
            </a:r>
            <a:r>
              <a:rPr lang="en-US" baseline="0" dirty="0" err="1" smtClean="0">
                <a:solidFill>
                  <a:schemeClr val="bg1"/>
                </a:solidFill>
                <a:latin typeface="Segoe" charset="0"/>
              </a:rPr>
              <a:t>verkaufen</a:t>
            </a:r>
            <a:endParaRPr lang="en-US" dirty="0">
              <a:solidFill>
                <a:schemeClr val="bg1"/>
              </a:solidFill>
              <a:latin typeface="Segoe" charset="0"/>
            </a:endParaRPr>
          </a:p>
        </p:txBody>
      </p:sp>
    </p:spTree>
    <p:extLst>
      <p:ext uri="{BB962C8B-B14F-4D97-AF65-F5344CB8AC3E}">
        <p14:creationId xmlns:p14="http://schemas.microsoft.com/office/powerpoint/2010/main" val="3566262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346329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0" name="Picture 9" descr="Off14 PPT Template 01b.png"/>
          <p:cNvPicPr>
            <a:picLocks noChangeAspect="1"/>
          </p:cNvPicPr>
          <p:nvPr/>
        </p:nvPicPr>
        <p:blipFill>
          <a:blip r:embed="rId2" cstate="print"/>
          <a:stretch>
            <a:fillRect/>
          </a:stretch>
        </p:blipFill>
        <p:spPr>
          <a:xfrm>
            <a:off x="571" y="0"/>
            <a:ext cx="9142857" cy="1857142"/>
          </a:xfrm>
          <a:prstGeom prst="rect">
            <a:avLst/>
          </a:prstGeom>
        </p:spPr>
      </p:pic>
      <p:sp>
        <p:nvSpPr>
          <p:cNvPr id="2" name="Title 1"/>
          <p:cNvSpPr>
            <a:spLocks noGrp="1"/>
          </p:cNvSpPr>
          <p:nvPr>
            <p:ph type="title" hasCustomPrompt="1"/>
          </p:nvPr>
        </p:nvSpPr>
        <p:spPr>
          <a:xfrm>
            <a:off x="457200" y="667332"/>
            <a:ext cx="8229600" cy="1143000"/>
          </a:xfrm>
          <a:prstGeom prst="rect">
            <a:avLst/>
          </a:prstGeom>
        </p:spPr>
        <p:txBody>
          <a:bodyPr lIns="0" tIns="0" rIns="0" bIns="0">
            <a:normAutofit/>
          </a:bodyPr>
          <a:lstStyle>
            <a:lvl1pPr algn="l">
              <a:defRPr sz="4000" b="0" i="0">
                <a:solidFill>
                  <a:schemeClr val="tx1"/>
                </a:solidFill>
                <a:latin typeface="Segoe UI"/>
                <a:cs typeface="Segoe UI"/>
              </a:defRPr>
            </a:lvl1pPr>
          </a:lstStyle>
          <a:p>
            <a:r>
              <a:rPr lang="en-US" dirty="0" smtClean="0"/>
              <a:t>Click to edit headline title style</a:t>
            </a:r>
            <a:endParaRPr lang="en-US" dirty="0"/>
          </a:p>
        </p:txBody>
      </p:sp>
      <p:sp>
        <p:nvSpPr>
          <p:cNvPr id="3" name="Content Placeholder 2"/>
          <p:cNvSpPr>
            <a:spLocks noGrp="1"/>
          </p:cNvSpPr>
          <p:nvPr>
            <p:ph idx="1" hasCustomPrompt="1"/>
          </p:nvPr>
        </p:nvSpPr>
        <p:spPr>
          <a:xfrm>
            <a:off x="457200" y="1981200"/>
            <a:ext cx="8229600" cy="4144963"/>
          </a:xfrm>
          <a:prstGeom prst="rect">
            <a:avLst/>
          </a:prstGeom>
        </p:spPr>
        <p:txBody>
          <a:bodyPr vert="horz" wrap="square" lIns="0" tIns="0" rIns="0" bIns="0" anchor="t" anchorCtr="0">
            <a:normAutofit/>
          </a:bodyPr>
          <a:lstStyle>
            <a:lvl1pPr marL="0" indent="0" algn="l">
              <a:spcAft>
                <a:spcPts val="0"/>
              </a:spcAft>
              <a:buFontTx/>
              <a:buNone/>
              <a:defRPr sz="3000" b="0" i="0" u="none" baseline="0">
                <a:solidFill>
                  <a:schemeClr val="tx1"/>
                </a:solidFill>
                <a:latin typeface="Segoe UI"/>
                <a:cs typeface="Segoe UI"/>
              </a:defRPr>
            </a:lvl1pPr>
          </a:lstStyle>
          <a:p>
            <a:pPr lvl="0"/>
            <a:r>
              <a:rPr lang="en-US" dirty="0" smtClean="0"/>
              <a:t>Click to edit body copy. </a:t>
            </a:r>
            <a:br>
              <a:rPr lang="en-US" dirty="0" smtClean="0"/>
            </a:br>
            <a:r>
              <a:rPr lang="en-US" dirty="0" smtClean="0"/>
              <a:t>• See Slide Layouts above for lay-out options.</a:t>
            </a:r>
          </a:p>
          <a:p>
            <a:pPr lvl="0"/>
            <a:endParaRPr lang="en-US" dirty="0" smtClean="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0" i="0">
                <a:latin typeface="Segoe UI"/>
                <a:cs typeface="Segoe UI"/>
              </a:defRPr>
            </a:lvl1pPr>
          </a:lstStyle>
          <a:p>
            <a:endParaRPr lang="en-GB"/>
          </a:p>
        </p:txBody>
      </p:sp>
      <p:sp>
        <p:nvSpPr>
          <p:cNvPr id="6" name="Slide Number Placeholder 5"/>
          <p:cNvSpPr>
            <a:spLocks noGrp="1"/>
          </p:cNvSpPr>
          <p:nvPr>
            <p:ph type="sldNum" sz="quarter" idx="12"/>
          </p:nvPr>
        </p:nvSpPr>
        <p:spPr>
          <a:xfrm>
            <a:off x="8324850" y="6327775"/>
            <a:ext cx="619125" cy="365125"/>
          </a:xfrm>
          <a:prstGeom prst="rect">
            <a:avLst/>
          </a:prstGeom>
        </p:spPr>
        <p:txBody>
          <a:bodyPr/>
          <a:lstStyle>
            <a:lvl1pPr algn="r">
              <a:defRPr sz="1400">
                <a:latin typeface="Segoe UI"/>
                <a:cs typeface="Segoe UI"/>
              </a:defRPr>
            </a:lvl1pPr>
          </a:lstStyle>
          <a:p>
            <a:fld id="{3C35F2F7-AF53-493E-98A3-7BD488B447E9}" type="slidenum">
              <a:rPr lang="en-GB" smtClean="0"/>
              <a:t>‹Nr.›</a:t>
            </a:fld>
            <a:endParaRPr lang="en-GB"/>
          </a:p>
        </p:txBody>
      </p:sp>
    </p:spTree>
    <p:extLst>
      <p:ext uri="{BB962C8B-B14F-4D97-AF65-F5344CB8AC3E}">
        <p14:creationId xmlns:p14="http://schemas.microsoft.com/office/powerpoint/2010/main" val="17651376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pic>
        <p:nvPicPr>
          <p:cNvPr id="6" name="Picture 5" descr="Off14 PPT Template 01b.png"/>
          <p:cNvPicPr>
            <a:picLocks noChangeAspect="1"/>
          </p:cNvPicPr>
          <p:nvPr/>
        </p:nvPicPr>
        <p:blipFill>
          <a:blip r:embed="rId2" cstate="print"/>
          <a:stretch>
            <a:fillRect/>
          </a:stretch>
        </p:blipFill>
        <p:spPr>
          <a:xfrm>
            <a:off x="571" y="0"/>
            <a:ext cx="9142857" cy="1857142"/>
          </a:xfrm>
          <a:prstGeom prst="rect">
            <a:avLst/>
          </a:prstGeom>
        </p:spPr>
      </p:pic>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Segoe UI"/>
                <a:cs typeface="Segoe UI"/>
              </a:defRPr>
            </a:lvl1pPr>
          </a:lstStyle>
          <a:p>
            <a:fld id="{B53BB19E-36F2-4C22-81F0-F833CCFF197F}" type="datetimeFigureOut">
              <a:rPr lang="en-GB" smtClean="0"/>
              <a:t>22/04/2010</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b="0" i="0">
                <a:latin typeface="Segoe UI"/>
                <a:cs typeface="Segoe UI"/>
              </a:defRPr>
            </a:lvl1pPr>
          </a:lstStyle>
          <a:p>
            <a:endParaRPr lang="en-GB"/>
          </a:p>
        </p:txBody>
      </p:sp>
      <p:sp>
        <p:nvSpPr>
          <p:cNvPr id="4" name="Slide Number Placeholder 3"/>
          <p:cNvSpPr>
            <a:spLocks noGrp="1"/>
          </p:cNvSpPr>
          <p:nvPr>
            <p:ph type="sldNum" sz="quarter" idx="12"/>
          </p:nvPr>
        </p:nvSpPr>
        <p:spPr>
          <a:xfrm>
            <a:off x="6848475" y="6515100"/>
            <a:ext cx="2133600" cy="215900"/>
          </a:xfrm>
          <a:prstGeom prst="rect">
            <a:avLst/>
          </a:prstGeom>
        </p:spPr>
        <p:txBody>
          <a:bodyPr/>
          <a:lstStyle>
            <a:lvl1pPr algn="r">
              <a:defRPr sz="1100">
                <a:latin typeface="Segoe UI"/>
                <a:cs typeface="Segoe UI"/>
              </a:defRPr>
            </a:lvl1pPr>
          </a:lstStyle>
          <a:p>
            <a:fld id="{3C35F2F7-AF53-493E-98A3-7BD488B447E9}" type="slidenum">
              <a:rPr lang="en-GB" smtClean="0"/>
              <a:t>‹Nr.›</a:t>
            </a:fld>
            <a:endParaRPr lang="en-GB"/>
          </a:p>
        </p:txBody>
      </p:sp>
    </p:spTree>
    <p:extLst>
      <p:ext uri="{BB962C8B-B14F-4D97-AF65-F5344CB8AC3E}">
        <p14:creationId xmlns:p14="http://schemas.microsoft.com/office/powerpoint/2010/main" val="2156251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225" y="733425"/>
            <a:ext cx="6305550" cy="5381625"/>
          </a:xfrm>
        </p:spPr>
        <p:txBody>
          <a:bodyPr>
            <a:normAutofit/>
          </a:bodyPr>
          <a:lstStyle>
            <a:lvl1pPr algn="ctr">
              <a:defRPr sz="6000">
                <a:solidFill>
                  <a:schemeClr val="tx2"/>
                </a:solidFill>
                <a:latin typeface="Segoe Light"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69460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chemeClr val="tx2"/>
                </a:solidFill>
                <a:latin typeface="Segoe" charset="0"/>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457200" y="1684067"/>
            <a:ext cx="8229600" cy="4573857"/>
          </a:xfrm>
        </p:spPr>
        <p:txBody>
          <a:bodyPr>
            <a:normAutofit/>
          </a:bodyPr>
          <a:lstStyle>
            <a:lvl1pPr marL="0" indent="0" algn="l">
              <a:buNone/>
              <a:defRPr sz="20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TextBox 3"/>
          <p:cNvSpPr txBox="1"/>
          <p:nvPr userDrawn="1"/>
        </p:nvSpPr>
        <p:spPr>
          <a:xfrm>
            <a:off x="371475" y="6378059"/>
            <a:ext cx="3017364" cy="369332"/>
          </a:xfrm>
          <a:prstGeom prst="rect">
            <a:avLst/>
          </a:prstGeom>
          <a:noFill/>
        </p:spPr>
        <p:txBody>
          <a:bodyPr wrap="none" rtlCol="0">
            <a:spAutoFit/>
          </a:bodyPr>
          <a:lstStyle/>
          <a:p>
            <a:r>
              <a:rPr lang="en-US" dirty="0" smtClean="0">
                <a:solidFill>
                  <a:schemeClr val="bg1"/>
                </a:solidFill>
                <a:latin typeface="Segoe" charset="0"/>
              </a:rPr>
              <a:t>Features</a:t>
            </a:r>
            <a:r>
              <a:rPr lang="en-US" baseline="0" dirty="0" smtClean="0">
                <a:solidFill>
                  <a:schemeClr val="bg1"/>
                </a:solidFill>
                <a:latin typeface="Segoe" charset="0"/>
              </a:rPr>
              <a:t> und </a:t>
            </a:r>
            <a:r>
              <a:rPr lang="en-US" baseline="0" dirty="0" err="1" smtClean="0">
                <a:solidFill>
                  <a:schemeClr val="bg1"/>
                </a:solidFill>
                <a:latin typeface="Segoe" charset="0"/>
              </a:rPr>
              <a:t>Anwendungen</a:t>
            </a:r>
            <a:endParaRPr lang="en-US" dirty="0">
              <a:solidFill>
                <a:schemeClr val="bg1"/>
              </a:solidFill>
              <a:latin typeface="Segoe" charset="0"/>
            </a:endParaRPr>
          </a:p>
        </p:txBody>
      </p:sp>
    </p:spTree>
    <p:extLst>
      <p:ext uri="{BB962C8B-B14F-4D97-AF65-F5344CB8AC3E}">
        <p14:creationId xmlns:p14="http://schemas.microsoft.com/office/powerpoint/2010/main" val="3816621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pic>
        <p:nvPicPr>
          <p:cNvPr id="6" name="Picture 5" descr="Off14 PPT Template 01b.png"/>
          <p:cNvPicPr>
            <a:picLocks noChangeAspect="1"/>
          </p:cNvPicPr>
          <p:nvPr/>
        </p:nvPicPr>
        <p:blipFill>
          <a:blip r:embed="rId2" cstate="print"/>
          <a:stretch>
            <a:fillRect/>
          </a:stretch>
        </p:blipFill>
        <p:spPr>
          <a:xfrm>
            <a:off x="571" y="0"/>
            <a:ext cx="9142857" cy="1857142"/>
          </a:xfrm>
          <a:prstGeom prst="rect">
            <a:avLst/>
          </a:prstGeom>
        </p:spPr>
      </p:pic>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Segoe UI"/>
                <a:cs typeface="Segoe UI"/>
              </a:defRPr>
            </a:lvl1pPr>
          </a:lstStyle>
          <a:p>
            <a:fld id="{B53BB19E-36F2-4C22-81F0-F833CCFF197F}" type="datetimeFigureOut">
              <a:rPr lang="en-GB" smtClean="0"/>
              <a:t>22/04/2010</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b="0" i="0">
                <a:latin typeface="Segoe UI"/>
                <a:cs typeface="Segoe UI"/>
              </a:defRPr>
            </a:lvl1pPr>
          </a:lstStyle>
          <a:p>
            <a:endParaRPr lang="en-GB"/>
          </a:p>
        </p:txBody>
      </p:sp>
      <p:sp>
        <p:nvSpPr>
          <p:cNvPr id="4" name="Slide Number Placeholder 3"/>
          <p:cNvSpPr>
            <a:spLocks noGrp="1"/>
          </p:cNvSpPr>
          <p:nvPr>
            <p:ph type="sldNum" sz="quarter" idx="12"/>
          </p:nvPr>
        </p:nvSpPr>
        <p:spPr>
          <a:xfrm>
            <a:off x="6848475" y="6515100"/>
            <a:ext cx="2133600" cy="215900"/>
          </a:xfrm>
          <a:prstGeom prst="rect">
            <a:avLst/>
          </a:prstGeom>
        </p:spPr>
        <p:txBody>
          <a:bodyPr/>
          <a:lstStyle>
            <a:lvl1pPr algn="r">
              <a:defRPr sz="1100">
                <a:latin typeface="Segoe UI"/>
                <a:cs typeface="Segoe UI"/>
              </a:defRPr>
            </a:lvl1pPr>
          </a:lstStyle>
          <a:p>
            <a:fld id="{3C35F2F7-AF53-493E-98A3-7BD488B447E9}" type="slidenum">
              <a:rPr lang="en-GB" smtClean="0"/>
              <a:t>‹Nr.›</a:t>
            </a:fld>
            <a:endParaRPr lang="en-GB"/>
          </a:p>
        </p:txBody>
      </p:sp>
    </p:spTree>
    <p:extLst>
      <p:ext uri="{BB962C8B-B14F-4D97-AF65-F5344CB8AC3E}">
        <p14:creationId xmlns:p14="http://schemas.microsoft.com/office/powerpoint/2010/main" val="1140816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225" y="733425"/>
            <a:ext cx="6305550" cy="5381625"/>
          </a:xfrm>
        </p:spPr>
        <p:txBody>
          <a:bodyPr>
            <a:normAutofit/>
          </a:bodyPr>
          <a:lstStyle>
            <a:lvl1pPr algn="ctr">
              <a:defRPr sz="6000">
                <a:solidFill>
                  <a:srgbClr val="269689"/>
                </a:solidFill>
                <a:latin typeface="Segoe Light"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36175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rgbClr val="269689"/>
                </a:solidFill>
                <a:latin typeface="Segoe" charset="0"/>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457200" y="1684067"/>
            <a:ext cx="8229600" cy="4573857"/>
          </a:xfrm>
        </p:spPr>
        <p:txBody>
          <a:bodyPr>
            <a:normAutofit/>
          </a:bodyPr>
          <a:lstStyle>
            <a:lvl1pPr marL="0" indent="0" algn="l">
              <a:buNone/>
              <a:defRPr sz="20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TextBox 3"/>
          <p:cNvSpPr txBox="1"/>
          <p:nvPr userDrawn="1"/>
        </p:nvSpPr>
        <p:spPr>
          <a:xfrm>
            <a:off x="371475" y="6378059"/>
            <a:ext cx="1881541" cy="369332"/>
          </a:xfrm>
          <a:prstGeom prst="rect">
            <a:avLst/>
          </a:prstGeom>
          <a:noFill/>
        </p:spPr>
        <p:txBody>
          <a:bodyPr wrap="none" rtlCol="0">
            <a:spAutoFit/>
          </a:bodyPr>
          <a:lstStyle/>
          <a:p>
            <a:r>
              <a:rPr lang="en-US" dirty="0" smtClean="0">
                <a:solidFill>
                  <a:schemeClr val="bg1"/>
                </a:solidFill>
                <a:latin typeface="Segoe" charset="0"/>
              </a:rPr>
              <a:t>Office Web Apps</a:t>
            </a:r>
            <a:endParaRPr lang="en-US" dirty="0">
              <a:solidFill>
                <a:schemeClr val="bg1"/>
              </a:solidFill>
              <a:latin typeface="Segoe" charset="0"/>
            </a:endParaRPr>
          </a:p>
        </p:txBody>
      </p:sp>
    </p:spTree>
    <p:extLst>
      <p:ext uri="{BB962C8B-B14F-4D97-AF65-F5344CB8AC3E}">
        <p14:creationId xmlns:p14="http://schemas.microsoft.com/office/powerpoint/2010/main" val="2992731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9650" y="3050055"/>
            <a:ext cx="7105649" cy="738839"/>
          </a:xfrm>
        </p:spPr>
        <p:txBody>
          <a:bodyPr>
            <a:noAutofit/>
          </a:bodyPr>
          <a:lstStyle>
            <a:lvl1pPr algn="ctr">
              <a:lnSpc>
                <a:spcPts val="7500"/>
              </a:lnSpc>
              <a:defRPr sz="7200">
                <a:solidFill>
                  <a:schemeClr val="bg1"/>
                </a:solidFill>
                <a:effectLst>
                  <a:outerShdw blurRad="38100" dist="25400" dir="2700000" algn="tl">
                    <a:srgbClr val="000000">
                      <a:alpha val="30000"/>
                    </a:srgbClr>
                  </a:outerShdw>
                </a:effectLst>
              </a:defRPr>
            </a:lvl1pPr>
          </a:lstStyle>
          <a:p>
            <a:endParaRPr lang="en-US" dirty="0"/>
          </a:p>
        </p:txBody>
      </p:sp>
    </p:spTree>
    <p:extLst>
      <p:ext uri="{BB962C8B-B14F-4D97-AF65-F5344CB8AC3E}">
        <p14:creationId xmlns:p14="http://schemas.microsoft.com/office/powerpoint/2010/main" val="2282852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225" y="733425"/>
            <a:ext cx="6305550" cy="5381625"/>
          </a:xfrm>
        </p:spPr>
        <p:txBody>
          <a:bodyPr>
            <a:normAutofit/>
          </a:bodyPr>
          <a:lstStyle>
            <a:lvl1pPr algn="ctr">
              <a:defRPr sz="6000">
                <a:solidFill>
                  <a:srgbClr val="279551"/>
                </a:solidFill>
                <a:latin typeface="Segoe Light"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06786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rgbClr val="279551"/>
                </a:solidFill>
                <a:latin typeface="Segoe" charset="0"/>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457200" y="1684067"/>
            <a:ext cx="8229600" cy="4573857"/>
          </a:xfrm>
        </p:spPr>
        <p:txBody>
          <a:bodyPr>
            <a:normAutofit/>
          </a:bodyPr>
          <a:lstStyle>
            <a:lvl1pPr marL="0" indent="0" algn="l">
              <a:buNone/>
              <a:defRPr sz="20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TextBox 3"/>
          <p:cNvSpPr txBox="1"/>
          <p:nvPr userDrawn="1"/>
        </p:nvSpPr>
        <p:spPr>
          <a:xfrm>
            <a:off x="371475" y="6378059"/>
            <a:ext cx="2824235" cy="369332"/>
          </a:xfrm>
          <a:prstGeom prst="rect">
            <a:avLst/>
          </a:prstGeom>
          <a:noFill/>
        </p:spPr>
        <p:txBody>
          <a:bodyPr wrap="none" rtlCol="0">
            <a:spAutoFit/>
          </a:bodyPr>
          <a:lstStyle/>
          <a:p>
            <a:r>
              <a:rPr lang="en-US" dirty="0" err="1" smtClean="0">
                <a:solidFill>
                  <a:schemeClr val="bg1"/>
                </a:solidFill>
                <a:latin typeface="Segoe" charset="0"/>
              </a:rPr>
              <a:t>Warum</a:t>
            </a:r>
            <a:r>
              <a:rPr lang="en-US" dirty="0" smtClean="0">
                <a:solidFill>
                  <a:schemeClr val="bg1"/>
                </a:solidFill>
                <a:latin typeface="Segoe" charset="0"/>
              </a:rPr>
              <a:t> Office </a:t>
            </a:r>
            <a:r>
              <a:rPr lang="en-US" dirty="0" err="1" smtClean="0">
                <a:solidFill>
                  <a:schemeClr val="bg1"/>
                </a:solidFill>
                <a:latin typeface="Segoe" charset="0"/>
              </a:rPr>
              <a:t>empfehlen</a:t>
            </a:r>
            <a:r>
              <a:rPr lang="en-US" dirty="0" smtClean="0">
                <a:solidFill>
                  <a:schemeClr val="bg1"/>
                </a:solidFill>
                <a:latin typeface="Segoe" charset="0"/>
              </a:rPr>
              <a:t>?</a:t>
            </a:r>
            <a:endParaRPr lang="en-US" dirty="0">
              <a:solidFill>
                <a:schemeClr val="bg1"/>
              </a:solidFill>
              <a:latin typeface="Segoe" charset="0"/>
            </a:endParaRPr>
          </a:p>
        </p:txBody>
      </p:sp>
    </p:spTree>
    <p:extLst>
      <p:ext uri="{BB962C8B-B14F-4D97-AF65-F5344CB8AC3E}">
        <p14:creationId xmlns:p14="http://schemas.microsoft.com/office/powerpoint/2010/main" val="3894039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225" y="733425"/>
            <a:ext cx="6305550" cy="5381625"/>
          </a:xfrm>
        </p:spPr>
        <p:txBody>
          <a:bodyPr>
            <a:normAutofit/>
          </a:bodyPr>
          <a:lstStyle>
            <a:lvl1pPr algn="ctr">
              <a:defRPr sz="6000">
                <a:solidFill>
                  <a:srgbClr val="CC3300"/>
                </a:solidFill>
                <a:latin typeface="Segoe Light"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76216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rgbClr val="CC3300"/>
                </a:solidFill>
                <a:latin typeface="Segoe" charset="0"/>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457200" y="1684067"/>
            <a:ext cx="8229600" cy="4573857"/>
          </a:xfrm>
        </p:spPr>
        <p:txBody>
          <a:bodyPr>
            <a:normAutofit/>
          </a:bodyPr>
          <a:lstStyle>
            <a:lvl1pPr marL="0" indent="0" algn="l">
              <a:buNone/>
              <a:defRPr sz="20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TextBox 3"/>
          <p:cNvSpPr txBox="1"/>
          <p:nvPr userDrawn="1"/>
        </p:nvSpPr>
        <p:spPr>
          <a:xfrm>
            <a:off x="371475" y="6378059"/>
            <a:ext cx="2855269" cy="369332"/>
          </a:xfrm>
          <a:prstGeom prst="rect">
            <a:avLst/>
          </a:prstGeom>
          <a:noFill/>
        </p:spPr>
        <p:txBody>
          <a:bodyPr wrap="none" rtlCol="0">
            <a:spAutoFit/>
          </a:bodyPr>
          <a:lstStyle/>
          <a:p>
            <a:r>
              <a:rPr lang="en-US" dirty="0" err="1" smtClean="0">
                <a:solidFill>
                  <a:schemeClr val="bg1"/>
                </a:solidFill>
                <a:latin typeface="Segoe" charset="0"/>
              </a:rPr>
              <a:t>Wie</a:t>
            </a:r>
            <a:r>
              <a:rPr lang="en-US" dirty="0" smtClean="0">
                <a:solidFill>
                  <a:schemeClr val="bg1"/>
                </a:solidFill>
                <a:latin typeface="Segoe" charset="0"/>
              </a:rPr>
              <a:t> Office 2010 </a:t>
            </a:r>
            <a:r>
              <a:rPr lang="en-US" dirty="0" err="1" smtClean="0">
                <a:solidFill>
                  <a:schemeClr val="bg1"/>
                </a:solidFill>
                <a:latin typeface="Segoe" charset="0"/>
              </a:rPr>
              <a:t>verkaufen</a:t>
            </a:r>
            <a:endParaRPr lang="en-US" dirty="0">
              <a:solidFill>
                <a:schemeClr val="bg1"/>
              </a:solidFill>
              <a:latin typeface="Segoe" charset="0"/>
            </a:endParaRPr>
          </a:p>
        </p:txBody>
      </p:sp>
    </p:spTree>
    <p:extLst>
      <p:ext uri="{BB962C8B-B14F-4D97-AF65-F5344CB8AC3E}">
        <p14:creationId xmlns:p14="http://schemas.microsoft.com/office/powerpoint/2010/main" val="937343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225" y="733425"/>
            <a:ext cx="6305550" cy="5381625"/>
          </a:xfrm>
        </p:spPr>
        <p:txBody>
          <a:bodyPr>
            <a:normAutofit/>
          </a:bodyPr>
          <a:lstStyle>
            <a:lvl1pPr algn="ctr">
              <a:defRPr sz="6000">
                <a:solidFill>
                  <a:schemeClr val="accent6"/>
                </a:solidFill>
                <a:latin typeface="Segoe Light"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1394813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chemeClr val="accent6"/>
                </a:solidFill>
                <a:latin typeface="Segoe" charset="0"/>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457200" y="1684067"/>
            <a:ext cx="8229600" cy="4573857"/>
          </a:xfrm>
        </p:spPr>
        <p:txBody>
          <a:bodyPr>
            <a:normAutofit/>
          </a:bodyPr>
          <a:lstStyle>
            <a:lvl1pPr marL="0" indent="0" algn="l">
              <a:buNone/>
              <a:defRPr sz="20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TextBox 3"/>
          <p:cNvSpPr txBox="1"/>
          <p:nvPr userDrawn="1"/>
        </p:nvSpPr>
        <p:spPr>
          <a:xfrm>
            <a:off x="371475" y="6378059"/>
            <a:ext cx="3165097" cy="369332"/>
          </a:xfrm>
          <a:prstGeom prst="rect">
            <a:avLst/>
          </a:prstGeom>
          <a:noFill/>
        </p:spPr>
        <p:txBody>
          <a:bodyPr wrap="none" rtlCol="0">
            <a:spAutoFit/>
          </a:bodyPr>
          <a:lstStyle/>
          <a:p>
            <a:r>
              <a:rPr lang="en-US" dirty="0" smtClean="0">
                <a:solidFill>
                  <a:schemeClr val="bg1"/>
                </a:solidFill>
                <a:latin typeface="Segoe" charset="0"/>
              </a:rPr>
              <a:t>Preloaded PC &amp; Office Starter</a:t>
            </a:r>
            <a:endParaRPr lang="en-US" dirty="0">
              <a:solidFill>
                <a:schemeClr val="bg1"/>
              </a:solidFill>
              <a:latin typeface="Segoe" charset="0"/>
            </a:endParaRPr>
          </a:p>
        </p:txBody>
      </p:sp>
    </p:spTree>
    <p:extLst>
      <p:ext uri="{BB962C8B-B14F-4D97-AF65-F5344CB8AC3E}">
        <p14:creationId xmlns:p14="http://schemas.microsoft.com/office/powerpoint/2010/main" val="263537460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225" y="733425"/>
            <a:ext cx="6305550" cy="5381625"/>
          </a:xfrm>
        </p:spPr>
        <p:txBody>
          <a:bodyPr>
            <a:normAutofit/>
          </a:bodyPr>
          <a:lstStyle>
            <a:lvl1pPr algn="ctr">
              <a:defRPr sz="6000">
                <a:solidFill>
                  <a:schemeClr val="accent4"/>
                </a:solidFill>
                <a:latin typeface="Segoe Light"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632065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chemeClr val="accent4"/>
                </a:solidFill>
                <a:latin typeface="Segoe" charset="0"/>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457200" y="1684067"/>
            <a:ext cx="8229600" cy="4573857"/>
          </a:xfrm>
        </p:spPr>
        <p:txBody>
          <a:bodyPr>
            <a:normAutofit/>
          </a:bodyPr>
          <a:lstStyle>
            <a:lvl1pPr marL="0" indent="0" algn="l">
              <a:buNone/>
              <a:defRPr sz="20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TextBox 3"/>
          <p:cNvSpPr txBox="1"/>
          <p:nvPr userDrawn="1"/>
        </p:nvSpPr>
        <p:spPr>
          <a:xfrm>
            <a:off x="371475" y="6378059"/>
            <a:ext cx="2403415" cy="369332"/>
          </a:xfrm>
          <a:prstGeom prst="rect">
            <a:avLst/>
          </a:prstGeom>
          <a:noFill/>
        </p:spPr>
        <p:txBody>
          <a:bodyPr wrap="none" rtlCol="0">
            <a:spAutoFit/>
          </a:bodyPr>
          <a:lstStyle/>
          <a:p>
            <a:r>
              <a:rPr lang="en-US" dirty="0" err="1" smtClean="0">
                <a:solidFill>
                  <a:schemeClr val="bg1"/>
                </a:solidFill>
                <a:latin typeface="Segoe" charset="0"/>
              </a:rPr>
              <a:t>Systemanforderungen</a:t>
            </a:r>
            <a:endParaRPr lang="en-US" dirty="0">
              <a:solidFill>
                <a:schemeClr val="bg1"/>
              </a:solidFill>
              <a:latin typeface="Segoe" charset="0"/>
            </a:endParaRPr>
          </a:p>
        </p:txBody>
      </p:sp>
    </p:spTree>
    <p:extLst>
      <p:ext uri="{BB962C8B-B14F-4D97-AF65-F5344CB8AC3E}">
        <p14:creationId xmlns:p14="http://schemas.microsoft.com/office/powerpoint/2010/main" val="3178273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9225" y="733425"/>
            <a:ext cx="6305550" cy="5381625"/>
          </a:xfrm>
        </p:spPr>
        <p:txBody>
          <a:bodyPr>
            <a:normAutofit/>
          </a:bodyPr>
          <a:lstStyle>
            <a:lvl1pPr algn="ctr">
              <a:defRPr sz="6000">
                <a:solidFill>
                  <a:schemeClr val="tx1"/>
                </a:solidFill>
                <a:latin typeface="Segoe Light"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96481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457200" y="1684067"/>
            <a:ext cx="8229600" cy="4669107"/>
          </a:xfrm>
        </p:spPr>
        <p:txBody>
          <a:bodyPr>
            <a:normAutofit/>
          </a:bodyPr>
          <a:lstStyle>
            <a:lvl1pPr marL="0" indent="0" algn="l">
              <a:buNone/>
              <a:defRPr sz="20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6064"/>
            <a:ext cx="8229600" cy="439736"/>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502828"/>
            <a:ext cx="8229600" cy="4399497"/>
          </a:xfrm>
        </p:spPr>
        <p:txBody>
          <a:bodyPr/>
          <a:lstStyle>
            <a:lvl1pPr>
              <a:spcAft>
                <a:spcPts val="0"/>
              </a:spcAft>
              <a:defRPr/>
            </a:lvl1pPr>
            <a:lvl2pPr>
              <a:spcBef>
                <a:spcPts val="1100"/>
              </a:spcBef>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701951" y="6388499"/>
            <a:ext cx="3239700" cy="148826"/>
          </a:xfrm>
          <a:prstGeom prst="rect">
            <a:avLst/>
          </a:prstGeom>
        </p:spPr>
        <p:txBody>
          <a:bodyPr/>
          <a:lstStyle/>
          <a:p>
            <a:r>
              <a:rPr lang="en-US" smtClean="0"/>
              <a:t>INSERT PRESENTATION TITLE</a:t>
            </a:r>
            <a:endParaRPr lang="en-US"/>
          </a:p>
        </p:txBody>
      </p:sp>
      <p:sp>
        <p:nvSpPr>
          <p:cNvPr id="6" name="Slide Number Placeholder 5"/>
          <p:cNvSpPr>
            <a:spLocks noGrp="1"/>
          </p:cNvSpPr>
          <p:nvPr>
            <p:ph type="sldNum" sz="quarter" idx="12"/>
          </p:nvPr>
        </p:nvSpPr>
        <p:spPr>
          <a:xfrm>
            <a:off x="317002" y="6388499"/>
            <a:ext cx="363546" cy="148826"/>
          </a:xfrm>
          <a:prstGeom prst="rect">
            <a:avLst/>
          </a:prstGeom>
        </p:spPr>
        <p:txBody>
          <a:bodyPr/>
          <a:lstStyle/>
          <a:p>
            <a:fld id="{02B51FD2-AF65-4559-B5BB-AE7FBFFEA02E}" type="slidenum">
              <a:rPr lang="en-US" smtClean="0">
                <a:latin typeface="Verdana" pitchFamily="34" charset="0"/>
                <a:cs typeface="Verdana" pitchFamily="34" charset="0"/>
              </a:rPr>
              <a:pPr/>
              <a:t>‹Nr.›</a:t>
            </a:fld>
            <a:r>
              <a:rPr lang="en-US" dirty="0" smtClean="0">
                <a:latin typeface="Verdana" pitchFamily="34" charset="0"/>
                <a:cs typeface="Verdana" pitchFamily="34" charset="0"/>
              </a:rPr>
              <a:t> |</a:t>
            </a:r>
            <a:endParaRPr lang="en-US" dirty="0">
              <a:latin typeface="Verdana" pitchFamily="34" charset="0"/>
              <a:cs typeface="Verdana" pitchFamily="34" charset="0"/>
            </a:endParaRPr>
          </a:p>
        </p:txBody>
      </p:sp>
      <p:sp>
        <p:nvSpPr>
          <p:cNvPr id="7" name="Text Placeholder 8"/>
          <p:cNvSpPr>
            <a:spLocks noGrp="1"/>
          </p:cNvSpPr>
          <p:nvPr>
            <p:ph type="body" sz="quarter" idx="13"/>
          </p:nvPr>
        </p:nvSpPr>
        <p:spPr>
          <a:xfrm>
            <a:off x="457200" y="627888"/>
            <a:ext cx="8229600" cy="345948"/>
          </a:xfrm>
        </p:spPr>
        <p:txBody>
          <a:bodyPr tIns="0"/>
          <a:lstStyle>
            <a:lvl1pPr>
              <a:spcAft>
                <a:spcPts val="0"/>
              </a:spcAft>
              <a:defRPr sz="1600">
                <a:solidFill>
                  <a:schemeClr val="bg1"/>
                </a:solidFill>
                <a:latin typeface="Segoe" pitchFamily="34" charset="0"/>
              </a:defRPr>
            </a:lvl1pPr>
          </a:lstStyle>
          <a:p>
            <a:pPr lvl="0"/>
            <a:r>
              <a:rPr lang="en-US" smtClean="0"/>
              <a:t>Click to edit Master text styles</a:t>
            </a:r>
          </a:p>
        </p:txBody>
      </p:sp>
    </p:spTree>
    <p:extLst>
      <p:ext uri="{BB962C8B-B14F-4D97-AF65-F5344CB8AC3E}">
        <p14:creationId xmlns:p14="http://schemas.microsoft.com/office/powerpoint/2010/main" val="36229640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pic>
        <p:nvPicPr>
          <p:cNvPr id="6" name="Picture 5" descr="Off14 PPT Template 01b.png"/>
          <p:cNvPicPr>
            <a:picLocks noChangeAspect="1"/>
          </p:cNvPicPr>
          <p:nvPr/>
        </p:nvPicPr>
        <p:blipFill>
          <a:blip r:embed="rId2" cstate="print"/>
          <a:stretch>
            <a:fillRect/>
          </a:stretch>
        </p:blipFill>
        <p:spPr>
          <a:xfrm>
            <a:off x="571" y="0"/>
            <a:ext cx="9142857" cy="1857142"/>
          </a:xfrm>
          <a:prstGeom prst="rect">
            <a:avLst/>
          </a:prstGeom>
        </p:spPr>
      </p:pic>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Segoe UI"/>
                <a:cs typeface="Segoe UI"/>
              </a:defRPr>
            </a:lvl1pPr>
          </a:lstStyle>
          <a:p>
            <a:fld id="{B53BB19E-36F2-4C22-81F0-F833CCFF197F}" type="datetimeFigureOut">
              <a:rPr lang="en-GB" smtClean="0"/>
              <a:t>22/04/2010</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b="0" i="0">
                <a:latin typeface="Segoe UI"/>
                <a:cs typeface="Segoe UI"/>
              </a:defRPr>
            </a:lvl1pPr>
          </a:lstStyle>
          <a:p>
            <a:endParaRPr lang="en-GB"/>
          </a:p>
        </p:txBody>
      </p:sp>
      <p:sp>
        <p:nvSpPr>
          <p:cNvPr id="4" name="Slide Number Placeholder 3"/>
          <p:cNvSpPr>
            <a:spLocks noGrp="1"/>
          </p:cNvSpPr>
          <p:nvPr>
            <p:ph type="sldNum" sz="quarter" idx="12"/>
          </p:nvPr>
        </p:nvSpPr>
        <p:spPr>
          <a:xfrm>
            <a:off x="6848475" y="6515100"/>
            <a:ext cx="2133600" cy="215900"/>
          </a:xfrm>
          <a:prstGeom prst="rect">
            <a:avLst/>
          </a:prstGeom>
        </p:spPr>
        <p:txBody>
          <a:bodyPr/>
          <a:lstStyle>
            <a:lvl1pPr algn="r">
              <a:defRPr sz="1100">
                <a:latin typeface="Segoe UI"/>
                <a:cs typeface="Segoe UI"/>
              </a:defRPr>
            </a:lvl1pPr>
          </a:lstStyle>
          <a:p>
            <a:fld id="{3C35F2F7-AF53-493E-98A3-7BD488B447E9}" type="slidenum">
              <a:rPr lang="en-GB" smtClean="0"/>
              <a:t>‹Nr.›</a:t>
            </a:fld>
            <a:endParaRPr lang="en-GB"/>
          </a:p>
        </p:txBody>
      </p:sp>
    </p:spTree>
    <p:extLst>
      <p:ext uri="{BB962C8B-B14F-4D97-AF65-F5344CB8AC3E}">
        <p14:creationId xmlns:p14="http://schemas.microsoft.com/office/powerpoint/2010/main" val="2368001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Don't Use">
    <p:spTree>
      <p:nvGrpSpPr>
        <p:cNvPr id="1" name=""/>
        <p:cNvGrpSpPr/>
        <p:nvPr/>
      </p:nvGrpSpPr>
      <p:grpSpPr>
        <a:xfrm>
          <a:off x="0" y="0"/>
          <a:ext cx="0" cy="0"/>
          <a:chOff x="0" y="0"/>
          <a:chExt cx="0" cy="0"/>
        </a:xfrm>
      </p:grpSpPr>
      <p:sp>
        <p:nvSpPr>
          <p:cNvPr id="2" name="Rectangle 2"/>
          <p:cNvSpPr>
            <a:spLocks noGrp="1"/>
          </p:cNvSpPr>
          <p:nvPr>
            <p:ph type="title"/>
          </p:nvPr>
        </p:nvSpPr>
        <p:spPr>
          <a:xfrm>
            <a:off x="457200" y="304800"/>
            <a:ext cx="8229600" cy="990600"/>
          </a:xfrm>
        </p:spPr>
        <p:txBody>
          <a:bodyPr/>
          <a:lstStyle/>
          <a:p>
            <a:r>
              <a:rPr lang="en-US" smtClean="0"/>
              <a:t>Click to edit Master title style</a:t>
            </a:r>
            <a:endParaRPr lang="en-US" dirty="0"/>
          </a:p>
        </p:txBody>
      </p:sp>
      <p:sp>
        <p:nvSpPr>
          <p:cNvPr id="3" name="Rectangle 3"/>
          <p:cNvSpPr>
            <a:spLocks noGrp="1"/>
          </p:cNvSpPr>
          <p:nvPr>
            <p:ph idx="1"/>
          </p:nvPr>
        </p:nvSpPr>
        <p:spPr/>
        <p:txBody>
          <a:bodyPr/>
          <a:lstStyle>
            <a:lvl2pPr>
              <a:spcBef>
                <a:spcPts val="900"/>
              </a:spcBef>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p:cNvSpPr>
          <p:nvPr>
            <p:ph type="dt" sz="half" idx="10"/>
          </p:nvPr>
        </p:nvSpPr>
        <p:spPr>
          <a:xfrm>
            <a:off x="457200" y="6245225"/>
            <a:ext cx="2133600" cy="476250"/>
          </a:xfrm>
          <a:prstGeom prst="rect">
            <a:avLst/>
          </a:prstGeom>
        </p:spPr>
        <p:txBody>
          <a:bodyPr/>
          <a:lstStyle/>
          <a:p>
            <a:pPr algn="l" rtl="0" fontAlgn="base">
              <a:spcBef>
                <a:spcPct val="0"/>
              </a:spcBef>
              <a:spcAft>
                <a:spcPct val="0"/>
              </a:spcAft>
            </a:pPr>
            <a:fld id="{68FA7028-F244-4797-98E7-222D0EF2B009}" type="datetimeFigureOut">
              <a:rPr lang="en-US" sz="1200" kern="1200">
                <a:solidFill>
                  <a:srgbClr val="D4D4D6"/>
                </a:solidFill>
                <a:latin typeface="Segoe"/>
              </a:rPr>
              <a:pPr algn="l" rtl="0" fontAlgn="base">
                <a:spcBef>
                  <a:spcPct val="0"/>
                </a:spcBef>
                <a:spcAft>
                  <a:spcPct val="0"/>
                </a:spcAft>
              </a:pPr>
              <a:t>4/22/2010</a:t>
            </a:fld>
            <a:endParaRPr lang="en-US" sz="1200" kern="1200" dirty="0">
              <a:solidFill>
                <a:srgbClr val="D4D4D6"/>
              </a:solidFill>
              <a:latin typeface="Segoe"/>
            </a:endParaRPr>
          </a:p>
        </p:txBody>
      </p:sp>
      <p:sp>
        <p:nvSpPr>
          <p:cNvPr id="5" name="Rectangle 5"/>
          <p:cNvSpPr>
            <a:spLocks noGrp="1"/>
          </p:cNvSpPr>
          <p:nvPr>
            <p:ph type="ftr" sz="quarter" idx="11"/>
          </p:nvPr>
        </p:nvSpPr>
        <p:spPr>
          <a:xfrm>
            <a:off x="704560" y="6388499"/>
            <a:ext cx="3239700" cy="148826"/>
          </a:xfrm>
          <a:prstGeom prst="rect">
            <a:avLst/>
          </a:prstGeom>
        </p:spPr>
        <p:txBody>
          <a:bodyPr/>
          <a:lstStyle/>
          <a:p>
            <a:pPr algn="ctr" rtl="0" fontAlgn="base">
              <a:spcBef>
                <a:spcPct val="0"/>
              </a:spcBef>
              <a:spcAft>
                <a:spcPct val="0"/>
              </a:spcAft>
            </a:pPr>
            <a:endParaRPr lang="en-US" sz="1200" kern="1200" dirty="0">
              <a:solidFill>
                <a:srgbClr val="D4D4D6"/>
              </a:solidFill>
              <a:latin typeface="Segoe"/>
            </a:endParaRPr>
          </a:p>
        </p:txBody>
      </p:sp>
      <p:sp>
        <p:nvSpPr>
          <p:cNvPr id="6" name="Rectangle 6"/>
          <p:cNvSpPr>
            <a:spLocks noGrp="1"/>
          </p:cNvSpPr>
          <p:nvPr>
            <p:ph type="sldNum" sz="quarter" idx="12"/>
          </p:nvPr>
        </p:nvSpPr>
        <p:spPr>
          <a:xfrm>
            <a:off x="316414" y="6388499"/>
            <a:ext cx="363546" cy="148826"/>
          </a:xfrm>
          <a:prstGeom prst="rect">
            <a:avLst/>
          </a:prstGeom>
        </p:spPr>
        <p:txBody>
          <a:bodyPr/>
          <a:lstStyle/>
          <a:p>
            <a:pPr algn="r" rtl="0" fontAlgn="base">
              <a:spcBef>
                <a:spcPct val="0"/>
              </a:spcBef>
              <a:spcAft>
                <a:spcPct val="0"/>
              </a:spcAft>
            </a:pPr>
            <a:fld id="{B53B3A8F-51D7-4A31-9717-B925065F1A98}" type="slidenum">
              <a:rPr lang="en-US" sz="1200" kern="1200">
                <a:solidFill>
                  <a:srgbClr val="D4D4D6"/>
                </a:solidFill>
                <a:latin typeface="Segoe"/>
              </a:rPr>
              <a:pPr algn="r" rtl="0" fontAlgn="base">
                <a:spcBef>
                  <a:spcPct val="0"/>
                </a:spcBef>
                <a:spcAft>
                  <a:spcPct val="0"/>
                </a:spcAft>
              </a:pPr>
              <a:t>‹Nr.›</a:t>
            </a:fld>
            <a:endParaRPr lang="en-US" sz="1200" kern="1200" dirty="0">
              <a:solidFill>
                <a:srgbClr val="D4D4D6"/>
              </a:solidFill>
              <a:latin typeface="Segoe"/>
            </a:endParaRPr>
          </a:p>
        </p:txBody>
      </p:sp>
    </p:spTree>
    <p:extLst>
      <p:ext uri="{BB962C8B-B14F-4D97-AF65-F5344CB8AC3E}">
        <p14:creationId xmlns:p14="http://schemas.microsoft.com/office/powerpoint/2010/main" val="87530232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225" y="733425"/>
            <a:ext cx="6305550" cy="5381625"/>
          </a:xfrm>
        </p:spPr>
        <p:txBody>
          <a:bodyPr>
            <a:normAutofit/>
          </a:bodyPr>
          <a:lstStyle>
            <a:lvl1pPr algn="ctr">
              <a:defRPr sz="6000">
                <a:solidFill>
                  <a:srgbClr val="B4004D"/>
                </a:solidFill>
                <a:latin typeface="Segoe Light"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586311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8.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9.jp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0.jp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11.jp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2.jp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12396"/>
            <a:ext cx="8229600" cy="6716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11631"/>
            <a:ext cx="8229600" cy="431453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1" r:id="rId3"/>
    <p:sldLayoutId id="2147483691" r:id="rId4"/>
    <p:sldLayoutId id="2147483662" r:id="rId5"/>
    <p:sldLayoutId id="2147483698" r:id="rId6"/>
    <p:sldLayoutId id="2147483701" r:id="rId7"/>
    <p:sldLayoutId id="2147483705" r:id="rId8"/>
  </p:sldLayoutIdLst>
  <p:txStyles>
    <p:titleStyle>
      <a:lvl1pPr algn="l" defTabSz="457200" rtl="0" eaLnBrk="1" latinLnBrk="0" hangingPunct="1">
        <a:spcBef>
          <a:spcPct val="0"/>
        </a:spcBef>
        <a:buNone/>
        <a:defRPr sz="3400" kern="1200">
          <a:solidFill>
            <a:schemeClr val="tx2"/>
          </a:solidFill>
          <a:latin typeface="Segoe Light"/>
          <a:ea typeface="+mj-ea"/>
          <a:cs typeface="Segoe Light"/>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Segoe"/>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Sego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Segoe"/>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Sego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12396"/>
            <a:ext cx="8229600" cy="6716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11631"/>
            <a:ext cx="8229600" cy="431453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7533101"/>
      </p:ext>
    </p:extLst>
  </p:cSld>
  <p:clrMap bg1="lt1" tx1="dk1" bg2="lt2" tx2="dk2" accent1="accent1" accent2="accent2" accent3="accent3" accent4="accent4" accent5="accent5" accent6="accent6" hlink="hlink" folHlink="folHlink"/>
  <p:sldLayoutIdLst>
    <p:sldLayoutId id="2147483667" r:id="rId1"/>
    <p:sldLayoutId id="2147483690" r:id="rId2"/>
    <p:sldLayoutId id="2147483699" r:id="rId3"/>
    <p:sldLayoutId id="2147483700" r:id="rId4"/>
    <p:sldLayoutId id="2147483702" r:id="rId5"/>
    <p:sldLayoutId id="2147483703" r:id="rId6"/>
  </p:sldLayoutIdLst>
  <p:txStyles>
    <p:titleStyle>
      <a:lvl1pPr algn="l" defTabSz="457200" rtl="0" eaLnBrk="1" latinLnBrk="0" hangingPunct="1">
        <a:spcBef>
          <a:spcPct val="0"/>
        </a:spcBef>
        <a:buNone/>
        <a:defRPr sz="3200" kern="1200">
          <a:solidFill>
            <a:srgbClr val="B4004D"/>
          </a:solidFill>
          <a:latin typeface="Segoe" charset="0"/>
          <a:ea typeface="+mj-ea"/>
          <a:cs typeface="Segoe" charset="0"/>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Segoe"/>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Sego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Segoe"/>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Sego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12396"/>
            <a:ext cx="8229600" cy="6716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11631"/>
            <a:ext cx="8229600" cy="431453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1466324"/>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704" r:id="rId3"/>
  </p:sldLayoutIdLst>
  <p:txStyles>
    <p:titleStyle>
      <a:lvl1pPr algn="l" defTabSz="457200" rtl="0" eaLnBrk="1" latinLnBrk="0" hangingPunct="1">
        <a:spcBef>
          <a:spcPct val="0"/>
        </a:spcBef>
        <a:buNone/>
        <a:defRPr sz="3200" kern="1200">
          <a:solidFill>
            <a:schemeClr val="tx2"/>
          </a:solidFill>
          <a:latin typeface="Segoe" charset="0"/>
          <a:ea typeface="+mj-ea"/>
          <a:cs typeface="Segoe" charset="0"/>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Segoe"/>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Sego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Segoe"/>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Sego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12396"/>
            <a:ext cx="8229600" cy="6716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11631"/>
            <a:ext cx="8229600" cy="431453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98224946"/>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457200" rtl="0" eaLnBrk="1" latinLnBrk="0" hangingPunct="1">
        <a:spcBef>
          <a:spcPct val="0"/>
        </a:spcBef>
        <a:buNone/>
        <a:defRPr sz="3200" kern="1200">
          <a:solidFill>
            <a:srgbClr val="269689"/>
          </a:solidFill>
          <a:latin typeface="Segoe" charset="0"/>
          <a:ea typeface="+mj-ea"/>
          <a:cs typeface="Segoe" charset="0"/>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Segoe"/>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Sego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Segoe"/>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Sego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12396"/>
            <a:ext cx="8229600" cy="6716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11631"/>
            <a:ext cx="8229600" cy="431453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82951049"/>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defTabSz="457200" rtl="0" eaLnBrk="1" latinLnBrk="0" hangingPunct="1">
        <a:spcBef>
          <a:spcPct val="0"/>
        </a:spcBef>
        <a:buNone/>
        <a:defRPr sz="3200" kern="1200">
          <a:solidFill>
            <a:srgbClr val="279551"/>
          </a:solidFill>
          <a:latin typeface="Segoe" charset="0"/>
          <a:ea typeface="+mj-ea"/>
          <a:cs typeface="Segoe" charset="0"/>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Segoe"/>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Sego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Segoe"/>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Sego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12396"/>
            <a:ext cx="8229600" cy="6716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11631"/>
            <a:ext cx="8229600" cy="431453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17621523"/>
      </p:ext>
    </p:extLst>
  </p:cSld>
  <p:clrMap bg1="lt1" tx1="dk1" bg2="lt2" tx2="dk2" accent1="accent1" accent2="accent2" accent3="accent3" accent4="accent4" accent5="accent5" accent6="accent6" hlink="hlink" folHlink="folHlink"/>
  <p:sldLayoutIdLst>
    <p:sldLayoutId id="2147483682" r:id="rId1"/>
    <p:sldLayoutId id="2147483683" r:id="rId2"/>
  </p:sldLayoutIdLst>
  <p:txStyles>
    <p:titleStyle>
      <a:lvl1pPr algn="l" defTabSz="457200" rtl="0" eaLnBrk="1" latinLnBrk="0" hangingPunct="1">
        <a:spcBef>
          <a:spcPct val="0"/>
        </a:spcBef>
        <a:buNone/>
        <a:defRPr sz="3200" kern="1200">
          <a:solidFill>
            <a:srgbClr val="CC3300"/>
          </a:solidFill>
          <a:latin typeface="Segoe" charset="0"/>
          <a:ea typeface="+mj-ea"/>
          <a:cs typeface="Segoe" charset="0"/>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Segoe"/>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Sego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Segoe"/>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Sego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12396"/>
            <a:ext cx="8229600" cy="6716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11631"/>
            <a:ext cx="8229600" cy="431453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4884882"/>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457200" rtl="0" eaLnBrk="1" latinLnBrk="0" hangingPunct="1">
        <a:spcBef>
          <a:spcPct val="0"/>
        </a:spcBef>
        <a:buNone/>
        <a:defRPr sz="3200" kern="1200">
          <a:solidFill>
            <a:schemeClr val="accent6"/>
          </a:solidFill>
          <a:latin typeface="Segoe" charset="0"/>
          <a:ea typeface="+mj-ea"/>
          <a:cs typeface="Segoe" charset="0"/>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Segoe"/>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Sego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Segoe"/>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Sego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12396"/>
            <a:ext cx="8229600" cy="6716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11631"/>
            <a:ext cx="8229600" cy="431453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5205990"/>
      </p:ext>
    </p:extLst>
  </p:cSld>
  <p:clrMap bg1="lt1" tx1="dk1" bg2="lt2" tx2="dk2" accent1="accent1" accent2="accent2" accent3="accent3" accent4="accent4" accent5="accent5" accent6="accent6" hlink="hlink" folHlink="folHlink"/>
  <p:sldLayoutIdLst>
    <p:sldLayoutId id="2147483688" r:id="rId1"/>
    <p:sldLayoutId id="2147483689" r:id="rId2"/>
  </p:sldLayoutIdLst>
  <p:txStyles>
    <p:titleStyle>
      <a:lvl1pPr algn="l" defTabSz="457200" rtl="0" eaLnBrk="1" latinLnBrk="0" hangingPunct="1">
        <a:spcBef>
          <a:spcPct val="0"/>
        </a:spcBef>
        <a:buNone/>
        <a:defRPr sz="3200" kern="1200">
          <a:solidFill>
            <a:schemeClr val="accent4"/>
          </a:solidFill>
          <a:latin typeface="Segoe" charset="0"/>
          <a:ea typeface="+mj-ea"/>
          <a:cs typeface="Segoe" charset="0"/>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Segoe"/>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Segoe"/>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goe"/>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Segoe"/>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Sego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www.office.com/techg"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3.xml"/><Relationship Id="rId16" Type="http://schemas.openxmlformats.org/officeDocument/2006/relationships/image" Target="../media/image48.png"/><Relationship Id="rId1" Type="http://schemas.openxmlformats.org/officeDocument/2006/relationships/slideLayout" Target="../slideLayouts/slideLayout1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53.jpg"/><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55.jpg"/><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57.jpg"/><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59.jpg"/><Relationship Id="rId4" Type="http://schemas.openxmlformats.org/officeDocument/2006/relationships/image" Target="../media/image58.jp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15.jpg"/><Relationship Id="rId4" Type="http://schemas.openxmlformats.org/officeDocument/2006/relationships/image" Target="../media/image60.jp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62.jpg"/><Relationship Id="rId4" Type="http://schemas.openxmlformats.org/officeDocument/2006/relationships/image" Target="../media/image61.jp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64.jpg"/><Relationship Id="rId4" Type="http://schemas.openxmlformats.org/officeDocument/2006/relationships/image" Target="../media/image63.jpg"/></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7.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1043709"/>
            <a:ext cx="9144000" cy="1323439"/>
          </a:xfrm>
          <a:prstGeom prst="rect">
            <a:avLst/>
          </a:prstGeom>
          <a:noFill/>
        </p:spPr>
        <p:txBody>
          <a:bodyPr wrap="square" rtlCol="0">
            <a:spAutoFit/>
          </a:bodyPr>
          <a:lstStyle/>
          <a:p>
            <a:pPr algn="ctr"/>
            <a:r>
              <a:rPr lang="de-AT" sz="8000" dirty="0" smtClean="0">
                <a:solidFill>
                  <a:schemeClr val="accent6">
                    <a:lumMod val="75000"/>
                  </a:schemeClr>
                </a:solidFill>
                <a:latin typeface="Segoe Light" pitchFamily="34" charset="0"/>
              </a:rPr>
              <a:t>Office </a:t>
            </a:r>
            <a:r>
              <a:rPr lang="de-AT" sz="8000" dirty="0" smtClean="0">
                <a:solidFill>
                  <a:schemeClr val="accent6">
                    <a:lumMod val="75000"/>
                  </a:schemeClr>
                </a:solidFill>
                <a:latin typeface="Segoe Light" pitchFamily="34" charset="0"/>
              </a:rPr>
              <a:t>2010</a:t>
            </a:r>
            <a:endParaRPr lang="de-AT" sz="8000" dirty="0">
              <a:solidFill>
                <a:schemeClr val="accent6">
                  <a:lumMod val="75000"/>
                </a:schemeClr>
              </a:solidFill>
              <a:latin typeface="Segoe Light"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Wie sieht Office Starter 2010 aus?</a:t>
            </a:r>
            <a:endParaRPr lang="en-US" dirty="0"/>
          </a:p>
        </p:txBody>
      </p:sp>
      <p:sp>
        <p:nvSpPr>
          <p:cNvPr id="6" name="Untertitel 5"/>
          <p:cNvSpPr>
            <a:spLocks noGrp="1"/>
          </p:cNvSpPr>
          <p:nvPr>
            <p:ph type="subTitle" idx="1"/>
          </p:nvPr>
        </p:nvSpPr>
        <p:spPr/>
        <p:txBody>
          <a:bodyPr/>
          <a:lstStyle/>
          <a:p>
            <a:endParaRPr lang="de-AT"/>
          </a:p>
        </p:txBody>
      </p:sp>
      <p:grpSp>
        <p:nvGrpSpPr>
          <p:cNvPr id="8" name="Group 7"/>
          <p:cNvGrpSpPr/>
          <p:nvPr/>
        </p:nvGrpSpPr>
        <p:grpSpPr>
          <a:xfrm>
            <a:off x="755576" y="1649307"/>
            <a:ext cx="7514560" cy="4824536"/>
            <a:chOff x="738557" y="356385"/>
            <a:chExt cx="7603587" cy="570269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557" y="356385"/>
              <a:ext cx="7603587" cy="5702690"/>
            </a:xfrm>
            <a:prstGeom prst="rect">
              <a:avLst/>
            </a:prstGeom>
            <a:ln>
              <a:noFill/>
            </a:ln>
            <a:effectLst>
              <a:outerShdw blurRad="292100" dist="139700" dir="2700000" algn="tl" rotWithShape="0">
                <a:srgbClr val="333333">
                  <a:alpha val="65000"/>
                </a:srgbClr>
              </a:outerShdw>
            </a:effec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1991" y="1669140"/>
              <a:ext cx="4770488" cy="3856383"/>
            </a:xfrm>
            <a:prstGeom prst="rect">
              <a:avLst/>
            </a:prstGeom>
            <a:noFill/>
            <a:ln w="9525">
              <a:noFill/>
              <a:miter lim="800000"/>
              <a:headEnd/>
              <a:tailEnd/>
            </a:ln>
          </p:spPr>
        </p:pic>
      </p:grpSp>
      <p:sp>
        <p:nvSpPr>
          <p:cNvPr id="5" name="Oval 4"/>
          <p:cNvSpPr/>
          <p:nvPr/>
        </p:nvSpPr>
        <p:spPr>
          <a:xfrm>
            <a:off x="1115616" y="1580260"/>
            <a:ext cx="3096344" cy="79208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p:cNvSpPr/>
          <p:nvPr/>
        </p:nvSpPr>
        <p:spPr>
          <a:xfrm>
            <a:off x="6084168" y="4532588"/>
            <a:ext cx="2520280" cy="165618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3699369"/>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AT" sz="2700" noProof="0" dirty="0" smtClean="0"/>
              <a:t>Office 2010 Starter </a:t>
            </a:r>
            <a:r>
              <a:rPr lang="de-AT" sz="2700" dirty="0" smtClean="0"/>
              <a:t>verglichen mit </a:t>
            </a:r>
            <a:r>
              <a:rPr lang="de-AT" sz="2700" noProof="0" dirty="0" smtClean="0"/>
              <a:t>Home und Student</a:t>
            </a:r>
            <a:endParaRPr lang="de-AT" sz="2700" noProof="0" dirty="0"/>
          </a:p>
        </p:txBody>
      </p:sp>
      <p:sp>
        <p:nvSpPr>
          <p:cNvPr id="3" name="Subtitle 2"/>
          <p:cNvSpPr>
            <a:spLocks noGrp="1"/>
          </p:cNvSpPr>
          <p:nvPr>
            <p:ph type="subTitle" idx="1"/>
          </p:nvPr>
        </p:nvSpPr>
        <p:spPr/>
        <p:txBody>
          <a:bodyPr>
            <a:normAutofit/>
          </a:bodyPr>
          <a:lstStyle/>
          <a:p>
            <a:r>
              <a:rPr lang="de-AT" dirty="0" smtClean="0"/>
              <a:t>Zeigen Sie dem Kunden, wie sich Starter durch seine eingeschränkte Basisfunktionalität von vollen Editionen unterscheidet.</a:t>
            </a:r>
            <a:endParaRPr lang="de-AT" noProof="0" dirty="0"/>
          </a:p>
        </p:txBody>
      </p:sp>
      <p:graphicFrame>
        <p:nvGraphicFramePr>
          <p:cNvPr id="4" name="Table 3"/>
          <p:cNvGraphicFramePr>
            <a:graphicFrameLocks noGrp="1"/>
          </p:cNvGraphicFramePr>
          <p:nvPr>
            <p:extLst>
              <p:ext uri="{D42A27DB-BD31-4B8C-83A1-F6EECF244321}">
                <p14:modId xmlns:p14="http://schemas.microsoft.com/office/powerpoint/2010/main" val="3613127494"/>
              </p:ext>
            </p:extLst>
          </p:nvPr>
        </p:nvGraphicFramePr>
        <p:xfrm>
          <a:off x="511762" y="2495549"/>
          <a:ext cx="8103990" cy="3669840"/>
        </p:xfrm>
        <a:graphic>
          <a:graphicData uri="http://schemas.openxmlformats.org/drawingml/2006/table">
            <a:tbl>
              <a:tblPr firstRow="1" bandRow="1">
                <a:tableStyleId>{9D7B26C5-4107-4FEC-AEDC-1716B250A1EF}</a:tableStyleId>
              </a:tblPr>
              <a:tblGrid>
                <a:gridCol w="5064444"/>
                <a:gridCol w="1519773"/>
                <a:gridCol w="1519773"/>
              </a:tblGrid>
              <a:tr h="305820">
                <a:tc>
                  <a:txBody>
                    <a:bodyPr/>
                    <a:lstStyle/>
                    <a:p>
                      <a:r>
                        <a:rPr lang="de-AT" sz="1400" noProof="0" dirty="0" smtClean="0"/>
                        <a:t>Was ist die richtige Edition für Ihren Kunden?</a:t>
                      </a:r>
                      <a:endParaRPr lang="de-AT" sz="1400" b="0" noProof="0" dirty="0">
                        <a:solidFill>
                          <a:schemeClr val="bg1"/>
                        </a:solidFill>
                        <a:latin typeface="Segoe Semibold"/>
                        <a:cs typeface="Segoe Semibold"/>
                      </a:endParaRPr>
                    </a:p>
                  </a:txBody>
                  <a:tcPr anchor="ctr"/>
                </a:tc>
                <a:tc>
                  <a:txBody>
                    <a:bodyPr/>
                    <a:lstStyle/>
                    <a:p>
                      <a:pPr algn="ctr"/>
                      <a:r>
                        <a:rPr lang="de-AT" sz="1200" noProof="0" smtClean="0"/>
                        <a:t>Office Starter</a:t>
                      </a:r>
                      <a:endParaRPr lang="de-AT" sz="1200" b="0" noProof="0">
                        <a:solidFill>
                          <a:schemeClr val="bg1"/>
                        </a:solidFill>
                        <a:latin typeface="Segoe Semibold"/>
                        <a:cs typeface="Segoe Semibold"/>
                      </a:endParaRPr>
                    </a:p>
                  </a:txBody>
                  <a:tcPr anchor="ctr"/>
                </a:tc>
                <a:tc>
                  <a:txBody>
                    <a:bodyPr/>
                    <a:lstStyle/>
                    <a:p>
                      <a:pPr algn="ctr"/>
                      <a:r>
                        <a:rPr lang="de-AT" sz="1200" noProof="0" smtClean="0"/>
                        <a:t>Home &amp; Student</a:t>
                      </a:r>
                      <a:endParaRPr lang="de-AT" sz="1200" b="0" noProof="0">
                        <a:solidFill>
                          <a:schemeClr val="bg1"/>
                        </a:solidFill>
                        <a:latin typeface="Segoe Semibold"/>
                        <a:cs typeface="Segoe Semibold"/>
                      </a:endParaRPr>
                    </a:p>
                  </a:txBody>
                  <a:tcPr anchor="ctr"/>
                </a:tc>
              </a:tr>
              <a:tr h="305820">
                <a:tc>
                  <a:txBody>
                    <a:bodyPr/>
                    <a:lstStyle/>
                    <a:p>
                      <a:pPr marL="342900" indent="0"/>
                      <a:r>
                        <a:rPr lang="de-AT" sz="1400" noProof="0" smtClean="0"/>
                        <a:t>Word 2010</a:t>
                      </a:r>
                      <a:endParaRPr lang="de-AT" sz="1400" noProof="0">
                        <a:latin typeface="Segoe" pitchFamily="34" charset="0"/>
                        <a:cs typeface="Segoe Condensed"/>
                      </a:endParaRPr>
                    </a:p>
                  </a:txBody>
                  <a:tcPr anchor="ctr"/>
                </a:tc>
                <a:tc>
                  <a:txBody>
                    <a:bodyPr/>
                    <a:lstStyle/>
                    <a:p>
                      <a:pPr algn="ctr"/>
                      <a:r>
                        <a:rPr lang="de-AT" sz="1400" noProof="0" smtClean="0"/>
                        <a:t>Eingeschränkt</a:t>
                      </a:r>
                      <a:endParaRPr lang="de-AT" sz="1400" b="0" noProof="0">
                        <a:solidFill>
                          <a:schemeClr val="tx1">
                            <a:lumMod val="75000"/>
                            <a:lumOff val="25000"/>
                          </a:schemeClr>
                        </a:solidFill>
                        <a:latin typeface="Segoe Semibold" pitchFamily="34" charset="0"/>
                        <a:cs typeface="Segoe Semibold"/>
                      </a:endParaRPr>
                    </a:p>
                  </a:txBody>
                  <a:tcPr anchor="ctr"/>
                </a:tc>
                <a:tc>
                  <a:txBody>
                    <a:bodyPr/>
                    <a:lstStyle/>
                    <a:p>
                      <a:pPr algn="ctr"/>
                      <a:r>
                        <a:rPr lang="de-AT" sz="1400" noProof="0" smtClean="0"/>
                        <a:t>●</a:t>
                      </a:r>
                      <a:endParaRPr lang="de-AT" sz="1400" b="1" noProof="0">
                        <a:solidFill>
                          <a:srgbClr val="81A957"/>
                        </a:solidFill>
                        <a:latin typeface="Segoe" pitchFamily="34" charset="0"/>
                        <a:cs typeface="Segoe Semibold"/>
                      </a:endParaRPr>
                    </a:p>
                  </a:txBody>
                  <a:tcPr anchor="ctr"/>
                </a:tc>
              </a:tr>
              <a:tr h="305820">
                <a:tc>
                  <a:txBody>
                    <a:bodyPr/>
                    <a:lstStyle/>
                    <a:p>
                      <a:pPr marL="342900" indent="0"/>
                      <a:r>
                        <a:rPr lang="de-AT" sz="1400" noProof="0" smtClean="0"/>
                        <a:t>Excel 2010</a:t>
                      </a:r>
                      <a:endParaRPr lang="de-AT" sz="1400" noProof="0">
                        <a:latin typeface="Segoe" pitchFamily="34" charset="0"/>
                        <a:cs typeface="Segoe Condensed"/>
                      </a:endParaRPr>
                    </a:p>
                  </a:txBody>
                  <a:tcPr anchor="ctr"/>
                </a:tc>
                <a:tc>
                  <a:txBody>
                    <a:bodyPr/>
                    <a:lstStyle/>
                    <a:p>
                      <a:pPr algn="ctr"/>
                      <a:r>
                        <a:rPr lang="de-AT" sz="1400" noProof="0" smtClean="0"/>
                        <a:t>Eingeschränkt</a:t>
                      </a:r>
                      <a:endParaRPr lang="de-AT" sz="1400" b="0" noProof="0">
                        <a:solidFill>
                          <a:schemeClr val="tx1">
                            <a:lumMod val="75000"/>
                            <a:lumOff val="25000"/>
                          </a:schemeClr>
                        </a:solidFill>
                        <a:latin typeface="Segoe Semibold" pitchFamily="34" charset="0"/>
                        <a:cs typeface="Segoe Semibold"/>
                      </a:endParaRPr>
                    </a:p>
                  </a:txBody>
                  <a:tcPr anchor="ctr"/>
                </a:tc>
                <a:tc>
                  <a:txBody>
                    <a:bodyPr/>
                    <a:lstStyle/>
                    <a:p>
                      <a:pPr algn="ctr"/>
                      <a:r>
                        <a:rPr lang="de-AT" sz="1400" noProof="0" smtClean="0"/>
                        <a:t>●</a:t>
                      </a:r>
                      <a:endParaRPr lang="de-AT" sz="1400" b="1" noProof="0">
                        <a:solidFill>
                          <a:srgbClr val="81A957"/>
                        </a:solidFill>
                        <a:latin typeface="Segoe" pitchFamily="34" charset="0"/>
                        <a:cs typeface="Segoe Semibold"/>
                      </a:endParaRPr>
                    </a:p>
                  </a:txBody>
                  <a:tcPr anchor="ctr"/>
                </a:tc>
              </a:tr>
              <a:tr h="305820">
                <a:tc>
                  <a:txBody>
                    <a:bodyPr/>
                    <a:lstStyle/>
                    <a:p>
                      <a:pPr marL="342900" indent="0">
                        <a:tabLst/>
                      </a:pPr>
                      <a:r>
                        <a:rPr lang="de-AT" sz="1400" noProof="0" smtClean="0"/>
                        <a:t>PowerPoint 2010</a:t>
                      </a:r>
                      <a:endParaRPr lang="de-AT" sz="1400" noProof="0">
                        <a:latin typeface="Segoe" pitchFamily="34" charset="0"/>
                        <a:cs typeface="Segoe Condensed"/>
                      </a:endParaRPr>
                    </a:p>
                  </a:txBody>
                  <a:tcPr anchor="ctr"/>
                </a:tc>
                <a:tc>
                  <a:txBody>
                    <a:bodyPr/>
                    <a:lstStyle/>
                    <a:p>
                      <a:pPr algn="ctr"/>
                      <a:r>
                        <a:rPr lang="de-AT" sz="1400" noProof="0" smtClean="0"/>
                        <a:t>—</a:t>
                      </a:r>
                      <a:endParaRPr lang="de-AT" sz="1400" b="1" noProof="0">
                        <a:solidFill>
                          <a:schemeClr val="tx1">
                            <a:lumMod val="50000"/>
                            <a:lumOff val="50000"/>
                          </a:schemeClr>
                        </a:solidFill>
                        <a:latin typeface="Segoe" pitchFamily="34" charset="0"/>
                        <a:cs typeface="Segoe Semibold"/>
                      </a:endParaRPr>
                    </a:p>
                  </a:txBody>
                  <a:tcPr anchor="ctr"/>
                </a:tc>
                <a:tc>
                  <a:txBody>
                    <a:bodyPr/>
                    <a:lstStyle/>
                    <a:p>
                      <a:pPr algn="ctr"/>
                      <a:r>
                        <a:rPr lang="de-AT" sz="1400" noProof="0" smtClean="0"/>
                        <a:t>●</a:t>
                      </a:r>
                      <a:endParaRPr lang="de-AT" sz="1400" b="1" noProof="0">
                        <a:solidFill>
                          <a:srgbClr val="81A957"/>
                        </a:solidFill>
                        <a:latin typeface="Segoe" pitchFamily="34" charset="0"/>
                        <a:cs typeface="Segoe Semibold"/>
                      </a:endParaRPr>
                    </a:p>
                  </a:txBody>
                  <a:tcPr anchor="ctr"/>
                </a:tc>
              </a:tr>
              <a:tr h="305820">
                <a:tc>
                  <a:txBody>
                    <a:bodyPr/>
                    <a:lstStyle/>
                    <a:p>
                      <a:pPr marL="342900" indent="0"/>
                      <a:r>
                        <a:rPr lang="de-AT" sz="1400" noProof="0" smtClean="0"/>
                        <a:t>OneNote</a:t>
                      </a:r>
                      <a:r>
                        <a:rPr lang="de-AT" sz="1400" baseline="0" noProof="0" smtClean="0"/>
                        <a:t> 2010</a:t>
                      </a:r>
                      <a:endParaRPr lang="de-AT" sz="1400" noProof="0">
                        <a:latin typeface="Segoe" pitchFamily="34" charset="0"/>
                        <a:cs typeface="Segoe Condensed"/>
                      </a:endParaRPr>
                    </a:p>
                  </a:txBody>
                  <a:tcPr anchor="ctr"/>
                </a:tc>
                <a:tc>
                  <a:txBody>
                    <a:bodyPr/>
                    <a:lstStyle/>
                    <a:p>
                      <a:pPr algn="ctr"/>
                      <a:r>
                        <a:rPr lang="de-AT" sz="1400" noProof="0" smtClean="0"/>
                        <a:t>—</a:t>
                      </a:r>
                      <a:endParaRPr lang="de-AT" sz="1400" b="1" noProof="0">
                        <a:solidFill>
                          <a:schemeClr val="tx1">
                            <a:lumMod val="50000"/>
                            <a:lumOff val="50000"/>
                          </a:schemeClr>
                        </a:solidFill>
                        <a:latin typeface="Segoe" pitchFamily="34" charset="0"/>
                        <a:cs typeface="Segoe Semibold"/>
                      </a:endParaRPr>
                    </a:p>
                  </a:txBody>
                  <a:tcPr anchor="ctr"/>
                </a:tc>
                <a:tc>
                  <a:txBody>
                    <a:bodyPr/>
                    <a:lstStyle/>
                    <a:p>
                      <a:pPr algn="ctr"/>
                      <a:r>
                        <a:rPr lang="de-AT" sz="1400" noProof="0" smtClean="0"/>
                        <a:t>●</a:t>
                      </a:r>
                      <a:endParaRPr lang="de-AT" sz="1400" b="1" noProof="0">
                        <a:solidFill>
                          <a:srgbClr val="81A957"/>
                        </a:solidFill>
                        <a:latin typeface="Segoe" pitchFamily="34" charset="0"/>
                        <a:cs typeface="Segoe Semibold"/>
                      </a:endParaRPr>
                    </a:p>
                  </a:txBody>
                  <a:tcPr anchor="ctr"/>
                </a:tc>
              </a:tr>
              <a:tr h="305820">
                <a:tc>
                  <a:txBody>
                    <a:bodyPr/>
                    <a:lstStyle/>
                    <a:p>
                      <a:pPr marL="342900" indent="0"/>
                      <a:r>
                        <a:rPr lang="de-AT" sz="1400" noProof="0" smtClean="0"/>
                        <a:t>Outlook 2010</a:t>
                      </a:r>
                      <a:endParaRPr lang="de-AT" sz="1400" noProof="0">
                        <a:latin typeface="Segoe" pitchFamily="34" charset="0"/>
                        <a:cs typeface="Segoe Condensed"/>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400" noProof="0" dirty="0" smtClean="0"/>
                        <a:t>—</a:t>
                      </a:r>
                      <a:endParaRPr lang="de-AT" sz="1400" b="1" noProof="0" dirty="0" smtClean="0">
                        <a:solidFill>
                          <a:schemeClr val="tx1">
                            <a:lumMod val="50000"/>
                            <a:lumOff val="50000"/>
                          </a:schemeClr>
                        </a:solidFill>
                        <a:latin typeface="Segoe" pitchFamily="34" charset="0"/>
                        <a:cs typeface="Segoe Semibold"/>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400" noProof="0" dirty="0" smtClean="0"/>
                        <a:t>—</a:t>
                      </a:r>
                      <a:endParaRPr lang="de-AT" sz="1400" b="1" noProof="0" dirty="0" smtClean="0">
                        <a:solidFill>
                          <a:schemeClr val="tx1">
                            <a:lumMod val="50000"/>
                            <a:lumOff val="50000"/>
                          </a:schemeClr>
                        </a:solidFill>
                        <a:latin typeface="Segoe" pitchFamily="34" charset="0"/>
                        <a:cs typeface="Segoe Semibold"/>
                      </a:endParaRPr>
                    </a:p>
                  </a:txBody>
                  <a:tcPr anchor="ctr"/>
                </a:tc>
              </a:tr>
              <a:tr h="305820">
                <a:tc>
                  <a:txBody>
                    <a:bodyPr/>
                    <a:lstStyle/>
                    <a:p>
                      <a:pPr marL="0" indent="0"/>
                      <a:r>
                        <a:rPr lang="de-AT" sz="1400" noProof="0" dirty="0" smtClean="0"/>
                        <a:t>Inhaltsverzeichnis</a:t>
                      </a:r>
                      <a:r>
                        <a:rPr lang="de-AT" sz="1400" baseline="0" noProof="0" dirty="0" smtClean="0"/>
                        <a:t>, Literaturverzeichnis, Fußnoten</a:t>
                      </a:r>
                      <a:endParaRPr lang="de-AT" sz="1400" noProof="0" dirty="0">
                        <a:latin typeface="Segoe" pitchFamily="34" charset="0"/>
                        <a:cs typeface="Segoe Condensed"/>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400" noProof="0" smtClean="0"/>
                        <a:t>—</a:t>
                      </a:r>
                      <a:endParaRPr lang="de-AT" sz="1400" b="1" noProof="0" smtClean="0">
                        <a:solidFill>
                          <a:schemeClr val="tx1">
                            <a:lumMod val="50000"/>
                            <a:lumOff val="50000"/>
                          </a:schemeClr>
                        </a:solidFill>
                        <a:latin typeface="Segoe" pitchFamily="34" charset="0"/>
                        <a:cs typeface="Segoe Semibold"/>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400" noProof="0" smtClean="0"/>
                        <a:t>●</a:t>
                      </a:r>
                      <a:endParaRPr lang="de-AT" sz="1400" b="1" noProof="0" smtClean="0">
                        <a:latin typeface="Segoe" pitchFamily="34" charset="0"/>
                        <a:cs typeface="Segoe Semibold"/>
                      </a:endParaRPr>
                    </a:p>
                  </a:txBody>
                  <a:tcPr anchor="ctr"/>
                </a:tc>
              </a:tr>
              <a:tr h="305820">
                <a:tc>
                  <a:txBody>
                    <a:bodyPr/>
                    <a:lstStyle/>
                    <a:p>
                      <a:pPr marL="0" indent="0"/>
                      <a:r>
                        <a:rPr lang="de-AT" sz="1400" noProof="0" dirty="0" smtClean="0"/>
                        <a:t>Dokumentenüberarbeitung mit Nachverfolgung,</a:t>
                      </a:r>
                      <a:r>
                        <a:rPr lang="de-AT" sz="1400" baseline="0" noProof="0" dirty="0" smtClean="0"/>
                        <a:t> Kommentaren</a:t>
                      </a:r>
                      <a:endParaRPr lang="de-AT" sz="1400" noProof="0" dirty="0">
                        <a:latin typeface="Segoe" pitchFamily="34" charset="0"/>
                        <a:cs typeface="Segoe Condensed"/>
                      </a:endParaRPr>
                    </a:p>
                  </a:txBody>
                  <a:tcPr anchor="ctr"/>
                </a:tc>
                <a:tc>
                  <a:txBody>
                    <a:bodyPr/>
                    <a:lstStyle/>
                    <a:p>
                      <a:pPr algn="ctr"/>
                      <a:r>
                        <a:rPr lang="de-AT" sz="1400" noProof="0" smtClean="0"/>
                        <a:t>—</a:t>
                      </a:r>
                      <a:endParaRPr lang="de-AT" sz="1400" b="1" noProof="0">
                        <a:solidFill>
                          <a:schemeClr val="tx1">
                            <a:lumMod val="50000"/>
                            <a:lumOff val="50000"/>
                          </a:schemeClr>
                        </a:solidFill>
                        <a:latin typeface="Segoe" pitchFamily="34" charset="0"/>
                        <a:cs typeface="Segoe Semibold"/>
                      </a:endParaRPr>
                    </a:p>
                  </a:txBody>
                  <a:tcPr anchor="ctr"/>
                </a:tc>
                <a:tc>
                  <a:txBody>
                    <a:bodyPr/>
                    <a:lstStyle/>
                    <a:p>
                      <a:pPr algn="ctr"/>
                      <a:r>
                        <a:rPr lang="de-AT" sz="1400" noProof="0" smtClean="0"/>
                        <a:t>●</a:t>
                      </a:r>
                      <a:endParaRPr lang="de-AT" sz="1400" b="1" noProof="0">
                        <a:latin typeface="Segoe" pitchFamily="34" charset="0"/>
                        <a:cs typeface="Segoe Semibold"/>
                      </a:endParaRPr>
                    </a:p>
                  </a:txBody>
                  <a:tcPr anchor="ctr"/>
                </a:tc>
              </a:tr>
              <a:tr h="305820">
                <a:tc>
                  <a:txBody>
                    <a:bodyPr/>
                    <a:lstStyle/>
                    <a:p>
                      <a:r>
                        <a:rPr lang="de-AT" sz="1400" noProof="0" smtClean="0"/>
                        <a:t>Makros</a:t>
                      </a:r>
                      <a:endParaRPr lang="de-AT" sz="1400" noProof="0">
                        <a:latin typeface="Segoe" pitchFamily="34" charset="0"/>
                        <a:cs typeface="Segoe"/>
                      </a:endParaRPr>
                    </a:p>
                  </a:txBody>
                  <a:tcPr anchor="ctr"/>
                </a:tc>
                <a:tc>
                  <a:txBody>
                    <a:bodyPr/>
                    <a:lstStyle/>
                    <a:p>
                      <a:pPr algn="ctr"/>
                      <a:r>
                        <a:rPr lang="de-AT" sz="1400" noProof="0" smtClean="0"/>
                        <a:t>—</a:t>
                      </a:r>
                      <a:endParaRPr lang="de-AT" sz="1400" b="1" noProof="0">
                        <a:solidFill>
                          <a:schemeClr val="tx1">
                            <a:lumMod val="50000"/>
                            <a:lumOff val="50000"/>
                          </a:schemeClr>
                        </a:solidFill>
                        <a:latin typeface="Segoe" pitchFamily="34" charset="0"/>
                        <a:cs typeface="Segoe"/>
                      </a:endParaRPr>
                    </a:p>
                  </a:txBody>
                  <a:tcPr anchor="ctr"/>
                </a:tc>
                <a:tc>
                  <a:txBody>
                    <a:bodyPr/>
                    <a:lstStyle/>
                    <a:p>
                      <a:pPr algn="ctr"/>
                      <a:r>
                        <a:rPr lang="de-AT" sz="1400" noProof="0" smtClean="0"/>
                        <a:t>●</a:t>
                      </a:r>
                      <a:endParaRPr lang="de-AT" sz="1400" b="1" noProof="0">
                        <a:latin typeface="Segoe" pitchFamily="34" charset="0"/>
                        <a:cs typeface="Segoe"/>
                      </a:endParaRPr>
                    </a:p>
                  </a:txBody>
                  <a:tcPr anchor="ctr"/>
                </a:tc>
              </a:tr>
              <a:tr h="305820">
                <a:tc>
                  <a:txBody>
                    <a:bodyPr/>
                    <a:lstStyle/>
                    <a:p>
                      <a:r>
                        <a:rPr lang="de-AT" sz="1400" noProof="0" dirty="0" smtClean="0"/>
                        <a:t>Daten organisieren mit </a:t>
                      </a:r>
                      <a:r>
                        <a:rPr lang="de-AT" sz="1400" noProof="0" dirty="0" err="1" smtClean="0"/>
                        <a:t>Pivo</a:t>
                      </a:r>
                      <a:r>
                        <a:rPr lang="de-AT" sz="1400" noProof="0" dirty="0" smtClean="0"/>
                        <a:t>-Tabellen, Pivot</a:t>
                      </a:r>
                      <a:r>
                        <a:rPr lang="de-AT" sz="1400" baseline="0" noProof="0" dirty="0" smtClean="0"/>
                        <a:t>-Chart, </a:t>
                      </a:r>
                      <a:r>
                        <a:rPr lang="de-AT" sz="1400" baseline="0" noProof="0" dirty="0" err="1" smtClean="0"/>
                        <a:t>Slicers</a:t>
                      </a:r>
                      <a:endParaRPr lang="de-AT" sz="1400" noProof="0" dirty="0">
                        <a:latin typeface="Segoe" pitchFamily="34" charset="0"/>
                        <a:cs typeface="Segoe"/>
                      </a:endParaRPr>
                    </a:p>
                  </a:txBody>
                  <a:tcPr anchor="ctr"/>
                </a:tc>
                <a:tc>
                  <a:txBody>
                    <a:bodyPr/>
                    <a:lstStyle/>
                    <a:p>
                      <a:pPr algn="ctr"/>
                      <a:r>
                        <a:rPr lang="de-AT" sz="1400" noProof="0" smtClean="0"/>
                        <a:t>—</a:t>
                      </a:r>
                      <a:endParaRPr lang="de-AT" sz="1400" b="1" noProof="0">
                        <a:solidFill>
                          <a:schemeClr val="tx1">
                            <a:lumMod val="50000"/>
                            <a:lumOff val="50000"/>
                          </a:schemeClr>
                        </a:solidFill>
                        <a:latin typeface="Segoe" pitchFamily="34" charset="0"/>
                        <a:cs typeface="Segoe"/>
                      </a:endParaRPr>
                    </a:p>
                  </a:txBody>
                  <a:tcPr anchor="ctr"/>
                </a:tc>
                <a:tc>
                  <a:txBody>
                    <a:bodyPr/>
                    <a:lstStyle/>
                    <a:p>
                      <a:pPr algn="ctr"/>
                      <a:r>
                        <a:rPr lang="de-AT" sz="1400" noProof="0" smtClean="0"/>
                        <a:t>●</a:t>
                      </a:r>
                      <a:endParaRPr lang="de-AT" sz="1400" b="1" noProof="0">
                        <a:latin typeface="Segoe" pitchFamily="34" charset="0"/>
                        <a:cs typeface="Segoe"/>
                      </a:endParaRPr>
                    </a:p>
                  </a:txBody>
                  <a:tcPr anchor="ctr"/>
                </a:tc>
              </a:tr>
              <a:tr h="305820">
                <a:tc>
                  <a:txBody>
                    <a:bodyPr/>
                    <a:lstStyle/>
                    <a:p>
                      <a:r>
                        <a:rPr lang="de-AT" sz="1400" noProof="0" dirty="0" smtClean="0"/>
                        <a:t>Werbung im Produkt</a:t>
                      </a:r>
                      <a:endParaRPr lang="de-AT" sz="1400" noProof="0" dirty="0">
                        <a:latin typeface="Segoe" pitchFamily="34" charset="0"/>
                        <a:cs typeface="Segoe"/>
                      </a:endParaRPr>
                    </a:p>
                  </a:txBody>
                  <a:tcPr anchor="ctr"/>
                </a:tc>
                <a:tc>
                  <a:txBody>
                    <a:bodyPr/>
                    <a:lstStyle/>
                    <a:p>
                      <a:pPr algn="ctr"/>
                      <a:r>
                        <a:rPr lang="de-AT" sz="1400" noProof="0" dirty="0" smtClean="0"/>
                        <a:t>●</a:t>
                      </a:r>
                      <a:endParaRPr lang="de-AT" sz="1400" b="1" noProof="0" dirty="0">
                        <a:solidFill>
                          <a:srgbClr val="C00000"/>
                        </a:solidFill>
                        <a:latin typeface="Segoe" pitchFamily="34" charset="0"/>
                        <a:cs typeface="Segoe"/>
                      </a:endParaRPr>
                    </a:p>
                  </a:txBody>
                  <a:tcPr anchor="ctr"/>
                </a:tc>
                <a:tc>
                  <a:txBody>
                    <a:bodyPr/>
                    <a:lstStyle/>
                    <a:p>
                      <a:pPr algn="ctr"/>
                      <a:r>
                        <a:rPr lang="de-AT" sz="1400" noProof="0" dirty="0" smtClean="0"/>
                        <a:t>—</a:t>
                      </a:r>
                      <a:endParaRPr lang="de-AT" sz="1400" b="1" noProof="0" dirty="0">
                        <a:solidFill>
                          <a:schemeClr val="tx1">
                            <a:lumMod val="50000"/>
                            <a:lumOff val="50000"/>
                          </a:schemeClr>
                        </a:solidFill>
                        <a:latin typeface="Segoe" pitchFamily="34" charset="0"/>
                        <a:cs typeface="Segoe"/>
                      </a:endParaRPr>
                    </a:p>
                  </a:txBody>
                  <a:tcPr anchor="ctr"/>
                </a:tc>
              </a:tr>
              <a:tr h="305820">
                <a:tc>
                  <a:txBody>
                    <a:bodyPr/>
                    <a:lstStyle/>
                    <a:p>
                      <a:pPr marL="0" algn="l" defTabSz="457200" rtl="0" eaLnBrk="1" latinLnBrk="0" hangingPunct="1"/>
                      <a:r>
                        <a:rPr lang="de-AT" sz="1400" kern="1200" noProof="0" dirty="0" smtClean="0">
                          <a:solidFill>
                            <a:schemeClr val="tx1"/>
                          </a:solidFill>
                          <a:latin typeface="+mn-lt"/>
                          <a:ea typeface="+mn-ea"/>
                          <a:cs typeface="+mn-cs"/>
                        </a:rPr>
                        <a:t>Fester Aufgabenbereich </a:t>
                      </a:r>
                      <a:r>
                        <a:rPr lang="de-AT" sz="1200" kern="1200" noProof="0" dirty="0" smtClean="0">
                          <a:solidFill>
                            <a:schemeClr val="tx1"/>
                          </a:solidFill>
                          <a:latin typeface="+mn-lt"/>
                          <a:ea typeface="+mn-ea"/>
                          <a:cs typeface="+mn-cs"/>
                        </a:rPr>
                        <a:t>(lässt sich nicht ausblenden oder verkleinern</a:t>
                      </a:r>
                      <a:r>
                        <a:rPr lang="de-AT" sz="1200" kern="1200" baseline="0" noProof="0" dirty="0" smtClean="0">
                          <a:solidFill>
                            <a:schemeClr val="tx1"/>
                          </a:solidFill>
                          <a:latin typeface="+mn-lt"/>
                          <a:ea typeface="+mn-ea"/>
                          <a:cs typeface="+mn-cs"/>
                        </a:rPr>
                        <a:t>)</a:t>
                      </a:r>
                      <a:endParaRPr lang="de-AT" sz="1400" kern="1200" noProof="0" dirty="0">
                        <a:solidFill>
                          <a:schemeClr val="tx1"/>
                        </a:solidFill>
                        <a:latin typeface="+mn-lt"/>
                        <a:ea typeface="+mn-ea"/>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400" noProof="0" dirty="0" smtClean="0"/>
                        <a:t>●</a:t>
                      </a:r>
                      <a:endParaRPr lang="de-AT" sz="1400" b="1" noProof="0" dirty="0" smtClean="0">
                        <a:solidFill>
                          <a:srgbClr val="C00000"/>
                        </a:solidFill>
                        <a:latin typeface="Segoe" pitchFamily="34" charset="0"/>
                        <a:cs typeface="Segoe"/>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400" noProof="0" dirty="0" smtClean="0"/>
                        <a:t>—</a:t>
                      </a:r>
                      <a:endParaRPr lang="de-AT" sz="1400" b="1" noProof="0" dirty="0" smtClean="0">
                        <a:solidFill>
                          <a:schemeClr val="tx1">
                            <a:lumMod val="50000"/>
                            <a:lumOff val="50000"/>
                          </a:schemeClr>
                        </a:solidFill>
                        <a:latin typeface="Segoe" pitchFamily="34" charset="0"/>
                        <a:cs typeface="Segoe"/>
                      </a:endParaRPr>
                    </a:p>
                  </a:txBody>
                  <a:tcPr anchor="ctr"/>
                </a:tc>
              </a:tr>
            </a:tbl>
          </a:graphicData>
        </a:graphic>
      </p:graphicFrame>
      <p:sp>
        <p:nvSpPr>
          <p:cNvPr id="5" name="Rectangle 4"/>
          <p:cNvSpPr/>
          <p:nvPr/>
        </p:nvSpPr>
        <p:spPr>
          <a:xfrm>
            <a:off x="7102806" y="2453695"/>
            <a:ext cx="1500869" cy="3370553"/>
          </a:xfrm>
          <a:prstGeom prst="rect">
            <a:avLst/>
          </a:prstGeom>
          <a:solidFill>
            <a:srgbClr val="95D148">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descr="Excel.png"/>
          <p:cNvPicPr>
            <a:picLocks noChangeAspect="1"/>
          </p:cNvPicPr>
          <p:nvPr/>
        </p:nvPicPr>
        <p:blipFill>
          <a:blip r:embed="rId3"/>
          <a:stretch>
            <a:fillRect/>
          </a:stretch>
        </p:blipFill>
        <p:spPr>
          <a:xfrm>
            <a:off x="606078" y="3132899"/>
            <a:ext cx="258026" cy="258026"/>
          </a:xfrm>
          <a:prstGeom prst="rect">
            <a:avLst/>
          </a:prstGeom>
        </p:spPr>
      </p:pic>
      <p:pic>
        <p:nvPicPr>
          <p:cNvPr id="10" name="Picture 9" descr="OneNote.png"/>
          <p:cNvPicPr>
            <a:picLocks noChangeAspect="1"/>
          </p:cNvPicPr>
          <p:nvPr/>
        </p:nvPicPr>
        <p:blipFill>
          <a:blip r:embed="rId4"/>
          <a:stretch>
            <a:fillRect/>
          </a:stretch>
        </p:blipFill>
        <p:spPr>
          <a:xfrm>
            <a:off x="606078" y="3750511"/>
            <a:ext cx="258026" cy="258026"/>
          </a:xfrm>
          <a:prstGeom prst="rect">
            <a:avLst/>
          </a:prstGeom>
        </p:spPr>
      </p:pic>
      <p:pic>
        <p:nvPicPr>
          <p:cNvPr id="11" name="Picture 10" descr="Outlook.png"/>
          <p:cNvPicPr>
            <a:picLocks noChangeAspect="1"/>
          </p:cNvPicPr>
          <p:nvPr/>
        </p:nvPicPr>
        <p:blipFill>
          <a:blip r:embed="rId5"/>
          <a:stretch>
            <a:fillRect/>
          </a:stretch>
        </p:blipFill>
        <p:spPr>
          <a:xfrm>
            <a:off x="606078" y="4059315"/>
            <a:ext cx="258026" cy="258026"/>
          </a:xfrm>
          <a:prstGeom prst="rect">
            <a:avLst/>
          </a:prstGeom>
        </p:spPr>
      </p:pic>
      <p:pic>
        <p:nvPicPr>
          <p:cNvPr id="12" name="Picture 11" descr="PowerPoint.png"/>
          <p:cNvPicPr>
            <a:picLocks noChangeAspect="1"/>
          </p:cNvPicPr>
          <p:nvPr/>
        </p:nvPicPr>
        <p:blipFill>
          <a:blip r:embed="rId6"/>
          <a:stretch>
            <a:fillRect/>
          </a:stretch>
        </p:blipFill>
        <p:spPr>
          <a:xfrm>
            <a:off x="606078" y="3441705"/>
            <a:ext cx="258026" cy="258026"/>
          </a:xfrm>
          <a:prstGeom prst="rect">
            <a:avLst/>
          </a:prstGeom>
        </p:spPr>
      </p:pic>
      <p:pic>
        <p:nvPicPr>
          <p:cNvPr id="14" name="Picture 13" descr="Word.png"/>
          <p:cNvPicPr>
            <a:picLocks noChangeAspect="1"/>
          </p:cNvPicPr>
          <p:nvPr/>
        </p:nvPicPr>
        <p:blipFill>
          <a:blip r:embed="rId7"/>
          <a:stretch>
            <a:fillRect/>
          </a:stretch>
        </p:blipFill>
        <p:spPr>
          <a:xfrm>
            <a:off x="606078" y="2824093"/>
            <a:ext cx="258026" cy="258026"/>
          </a:xfrm>
          <a:prstGeom prst="rect">
            <a:avLst/>
          </a:prstGeom>
        </p:spPr>
      </p:pic>
      <p:sp>
        <p:nvSpPr>
          <p:cNvPr id="13" name="Rectangle 12"/>
          <p:cNvSpPr/>
          <p:nvPr/>
        </p:nvSpPr>
        <p:spPr>
          <a:xfrm>
            <a:off x="5579914" y="5554077"/>
            <a:ext cx="1519999" cy="611312"/>
          </a:xfrm>
          <a:prstGeom prst="rect">
            <a:avLst/>
          </a:prstGeom>
          <a:solidFill>
            <a:srgbClr val="FF00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3596403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up)">
                                      <p:cBhvr>
                                        <p:cTn id="35"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012396"/>
            <a:ext cx="8414657" cy="671672"/>
          </a:xfrm>
        </p:spPr>
        <p:txBody>
          <a:bodyPr>
            <a:normAutofit/>
          </a:bodyPr>
          <a:lstStyle/>
          <a:p>
            <a:r>
              <a:rPr lang="en-US" dirty="0" err="1" smtClean="0"/>
              <a:t>Technologie-Garantie</a:t>
            </a:r>
            <a:endParaRPr lang="en-US" dirty="0"/>
          </a:p>
        </p:txBody>
      </p:sp>
      <p:sp>
        <p:nvSpPr>
          <p:cNvPr id="3" name="Subtitle 2"/>
          <p:cNvSpPr>
            <a:spLocks noGrp="1"/>
          </p:cNvSpPr>
          <p:nvPr>
            <p:ph type="subTitle" idx="1"/>
          </p:nvPr>
        </p:nvSpPr>
        <p:spPr>
          <a:xfrm>
            <a:off x="755576" y="2393585"/>
            <a:ext cx="7931224" cy="3907882"/>
          </a:xfrm>
        </p:spPr>
        <p:txBody>
          <a:bodyPr>
            <a:normAutofit/>
          </a:bodyPr>
          <a:lstStyle/>
          <a:p>
            <a:r>
              <a:rPr lang="en-US" sz="2100" dirty="0" err="1" smtClean="0">
                <a:solidFill>
                  <a:schemeClr val="tx1"/>
                </a:solidFill>
                <a:latin typeface="Segoe Light" pitchFamily="34" charset="0"/>
              </a:rPr>
              <a:t>Kunde</a:t>
            </a:r>
            <a:r>
              <a:rPr lang="en-US" sz="2100" dirty="0" smtClean="0">
                <a:solidFill>
                  <a:schemeClr val="tx1"/>
                </a:solidFill>
                <a:latin typeface="Segoe Light" pitchFamily="34" charset="0"/>
              </a:rPr>
              <a:t> </a:t>
            </a:r>
            <a:r>
              <a:rPr lang="en-US" sz="2100" dirty="0" err="1" smtClean="0">
                <a:solidFill>
                  <a:schemeClr val="tx1"/>
                </a:solidFill>
                <a:latin typeface="Segoe Light" pitchFamily="34" charset="0"/>
              </a:rPr>
              <a:t>kauft</a:t>
            </a:r>
            <a:r>
              <a:rPr lang="en-US" sz="2100" dirty="0" smtClean="0">
                <a:solidFill>
                  <a:schemeClr val="tx1"/>
                </a:solidFill>
                <a:latin typeface="Segoe Light" pitchFamily="34" charset="0"/>
              </a:rPr>
              <a:t> Office 2007 </a:t>
            </a:r>
            <a:r>
              <a:rPr lang="en-US" sz="2100" dirty="0" err="1" smtClean="0">
                <a:solidFill>
                  <a:schemeClr val="tx1"/>
                </a:solidFill>
                <a:latin typeface="Segoe Light" pitchFamily="34" charset="0"/>
              </a:rPr>
              <a:t>zwischen</a:t>
            </a:r>
            <a:r>
              <a:rPr lang="en-US" sz="2100" dirty="0" smtClean="0">
                <a:solidFill>
                  <a:schemeClr val="tx1"/>
                </a:solidFill>
                <a:latin typeface="Segoe Light" pitchFamily="34" charset="0"/>
              </a:rPr>
              <a:t> 5. </a:t>
            </a:r>
            <a:r>
              <a:rPr lang="en-US" sz="2100" dirty="0" err="1" smtClean="0">
                <a:solidFill>
                  <a:schemeClr val="tx1"/>
                </a:solidFill>
                <a:latin typeface="Segoe Light" pitchFamily="34" charset="0"/>
              </a:rPr>
              <a:t>März</a:t>
            </a:r>
            <a:r>
              <a:rPr lang="en-US" sz="2100" dirty="0" smtClean="0">
                <a:solidFill>
                  <a:schemeClr val="tx1"/>
                </a:solidFill>
                <a:latin typeface="Segoe Light" pitchFamily="34" charset="0"/>
              </a:rPr>
              <a:t> und 30. September 2010</a:t>
            </a:r>
          </a:p>
          <a:p>
            <a:endParaRPr lang="en-US" sz="2100" dirty="0" smtClean="0">
              <a:solidFill>
                <a:schemeClr val="tx1"/>
              </a:solidFill>
              <a:latin typeface="Segoe Light" pitchFamily="34" charset="0"/>
            </a:endParaRPr>
          </a:p>
          <a:p>
            <a:r>
              <a:rPr lang="en-US" sz="2100" dirty="0" err="1" smtClean="0">
                <a:solidFill>
                  <a:schemeClr val="tx1"/>
                </a:solidFill>
                <a:latin typeface="Segoe Light" pitchFamily="34" charset="0"/>
              </a:rPr>
              <a:t>Kunde</a:t>
            </a:r>
            <a:r>
              <a:rPr lang="en-US" sz="2100" dirty="0" smtClean="0">
                <a:solidFill>
                  <a:schemeClr val="tx1"/>
                </a:solidFill>
                <a:latin typeface="Segoe Light" pitchFamily="34" charset="0"/>
              </a:rPr>
              <a:t> </a:t>
            </a:r>
            <a:r>
              <a:rPr lang="en-US" sz="2100" dirty="0" err="1" smtClean="0">
                <a:solidFill>
                  <a:schemeClr val="tx1"/>
                </a:solidFill>
                <a:latin typeface="Segoe Light" pitchFamily="34" charset="0"/>
              </a:rPr>
              <a:t>installiert</a:t>
            </a:r>
            <a:r>
              <a:rPr lang="en-US" sz="2100" dirty="0" smtClean="0">
                <a:solidFill>
                  <a:schemeClr val="tx1"/>
                </a:solidFill>
                <a:latin typeface="Segoe Light" pitchFamily="34" charset="0"/>
              </a:rPr>
              <a:t> und </a:t>
            </a:r>
            <a:r>
              <a:rPr lang="en-US" sz="2100" dirty="0" err="1" smtClean="0">
                <a:solidFill>
                  <a:schemeClr val="tx1"/>
                </a:solidFill>
                <a:latin typeface="Segoe Light" pitchFamily="34" charset="0"/>
              </a:rPr>
              <a:t>aktiviert</a:t>
            </a:r>
            <a:r>
              <a:rPr lang="en-US" sz="2100" dirty="0" smtClean="0">
                <a:solidFill>
                  <a:schemeClr val="tx1"/>
                </a:solidFill>
                <a:latin typeface="Segoe Light" pitchFamily="34" charset="0"/>
              </a:rPr>
              <a:t> Office 2007 </a:t>
            </a:r>
            <a:r>
              <a:rPr lang="en-US" sz="2100" dirty="0" err="1" smtClean="0">
                <a:solidFill>
                  <a:schemeClr val="tx1"/>
                </a:solidFill>
                <a:latin typeface="Segoe Light" pitchFamily="34" charset="0"/>
              </a:rPr>
              <a:t>bis</a:t>
            </a:r>
            <a:r>
              <a:rPr lang="en-US" sz="2100" dirty="0" smtClean="0">
                <a:solidFill>
                  <a:schemeClr val="tx1"/>
                </a:solidFill>
                <a:latin typeface="Segoe Light" pitchFamily="34" charset="0"/>
              </a:rPr>
              <a:t> 30. September 2010</a:t>
            </a:r>
          </a:p>
          <a:p>
            <a:r>
              <a:rPr lang="en-US" sz="2100" dirty="0" smtClean="0">
                <a:solidFill>
                  <a:schemeClr val="tx1"/>
                </a:solidFill>
                <a:latin typeface="Segoe Light" pitchFamily="34" charset="0"/>
              </a:rPr>
              <a:t>     </a:t>
            </a:r>
          </a:p>
          <a:p>
            <a:r>
              <a:rPr lang="en-US" sz="2100" dirty="0" err="1" smtClean="0">
                <a:solidFill>
                  <a:schemeClr val="tx1"/>
                </a:solidFill>
                <a:latin typeface="Segoe Light" pitchFamily="34" charset="0"/>
              </a:rPr>
              <a:t>Kunde</a:t>
            </a:r>
            <a:r>
              <a:rPr lang="en-US" sz="2100" dirty="0" smtClean="0">
                <a:solidFill>
                  <a:schemeClr val="tx1"/>
                </a:solidFill>
                <a:latin typeface="Segoe Light" pitchFamily="34" charset="0"/>
              </a:rPr>
              <a:t> </a:t>
            </a:r>
            <a:r>
              <a:rPr lang="en-US" sz="2100" dirty="0" err="1" smtClean="0">
                <a:solidFill>
                  <a:schemeClr val="tx1"/>
                </a:solidFill>
                <a:latin typeface="Segoe Light" pitchFamily="34" charset="0"/>
              </a:rPr>
              <a:t>erhält</a:t>
            </a:r>
            <a:r>
              <a:rPr lang="en-US" sz="2100" dirty="0" smtClean="0">
                <a:solidFill>
                  <a:schemeClr val="tx1"/>
                </a:solidFill>
                <a:latin typeface="Segoe Light" pitchFamily="34" charset="0"/>
              </a:rPr>
              <a:t> </a:t>
            </a:r>
            <a:r>
              <a:rPr lang="en-US" sz="2100" dirty="0" err="1" smtClean="0">
                <a:solidFill>
                  <a:schemeClr val="tx1"/>
                </a:solidFill>
                <a:latin typeface="Segoe Light" pitchFamily="34" charset="0"/>
              </a:rPr>
              <a:t>kostenlosen</a:t>
            </a:r>
            <a:r>
              <a:rPr lang="en-US" sz="2100" dirty="0" smtClean="0">
                <a:solidFill>
                  <a:schemeClr val="tx1"/>
                </a:solidFill>
                <a:latin typeface="Segoe Light" pitchFamily="34" charset="0"/>
              </a:rPr>
              <a:t> Download von Office 2010</a:t>
            </a:r>
          </a:p>
          <a:p>
            <a:endParaRPr lang="en-US" dirty="0" smtClean="0">
              <a:latin typeface="Segoe Light" pitchFamily="34" charset="0"/>
            </a:endParaRPr>
          </a:p>
          <a:p>
            <a:r>
              <a:rPr lang="en-US" sz="1400" dirty="0" err="1" smtClean="0">
                <a:latin typeface="Segoe Light" pitchFamily="34" charset="0"/>
              </a:rPr>
              <a:t>Registrierung</a:t>
            </a:r>
            <a:r>
              <a:rPr lang="en-US" sz="1400" dirty="0" smtClean="0">
                <a:latin typeface="Segoe Light" pitchFamily="34" charset="0"/>
              </a:rPr>
              <a:t> </a:t>
            </a:r>
            <a:r>
              <a:rPr lang="en-US" sz="1400" dirty="0" err="1" smtClean="0">
                <a:latin typeface="Segoe Light" pitchFamily="34" charset="0"/>
              </a:rPr>
              <a:t>mit</a:t>
            </a:r>
            <a:r>
              <a:rPr lang="en-US" sz="1400" dirty="0" smtClean="0">
                <a:latin typeface="Segoe Light" pitchFamily="34" charset="0"/>
              </a:rPr>
              <a:t> Windows Live-ID auf </a:t>
            </a:r>
            <a:r>
              <a:rPr lang="en-US" sz="1400" dirty="0" smtClean="0">
                <a:latin typeface="Segoe Light" pitchFamily="34" charset="0"/>
                <a:hlinkClick r:id="rId3"/>
              </a:rPr>
              <a:t>www.office.com/techg</a:t>
            </a:r>
            <a:r>
              <a:rPr lang="en-US" sz="1400" dirty="0" smtClean="0">
                <a:latin typeface="Segoe Light" pitchFamily="34" charset="0"/>
              </a:rPr>
              <a:t> </a:t>
            </a:r>
          </a:p>
          <a:p>
            <a:r>
              <a:rPr lang="en-US" sz="1400" dirty="0" err="1" smtClean="0">
                <a:latin typeface="Segoe Light" pitchFamily="34" charset="0"/>
              </a:rPr>
              <a:t>Kostenloser</a:t>
            </a:r>
            <a:r>
              <a:rPr lang="en-US" sz="1400" dirty="0" smtClean="0">
                <a:latin typeface="Segoe Light" pitchFamily="34" charset="0"/>
              </a:rPr>
              <a:t> Download </a:t>
            </a:r>
            <a:r>
              <a:rPr lang="en-US" sz="1400" dirty="0" err="1" smtClean="0">
                <a:latin typeface="Segoe Light" pitchFamily="34" charset="0"/>
              </a:rPr>
              <a:t>ab</a:t>
            </a:r>
            <a:r>
              <a:rPr lang="en-US" sz="1400" dirty="0" smtClean="0">
                <a:latin typeface="Segoe Light" pitchFamily="34" charset="0"/>
              </a:rPr>
              <a:t> </a:t>
            </a:r>
            <a:r>
              <a:rPr lang="en-US" sz="1400" dirty="0" err="1" smtClean="0">
                <a:latin typeface="Segoe Light" pitchFamily="34" charset="0"/>
              </a:rPr>
              <a:t>Verfügbarkeit</a:t>
            </a:r>
            <a:r>
              <a:rPr lang="en-US" sz="1400" dirty="0" smtClean="0">
                <a:latin typeface="Segoe Light" pitchFamily="34" charset="0"/>
              </a:rPr>
              <a:t> von Office 2010. </a:t>
            </a:r>
          </a:p>
          <a:p>
            <a:r>
              <a:rPr lang="en-US" sz="1400" dirty="0" err="1" smtClean="0">
                <a:latin typeface="Segoe Light" pitchFamily="34" charset="0"/>
              </a:rPr>
              <a:t>Gegen</a:t>
            </a:r>
            <a:r>
              <a:rPr lang="en-US" sz="1400" dirty="0" smtClean="0">
                <a:latin typeface="Segoe Light" pitchFamily="34" charset="0"/>
              </a:rPr>
              <a:t> </a:t>
            </a:r>
            <a:r>
              <a:rPr lang="en-US" sz="1400" dirty="0" err="1" smtClean="0">
                <a:latin typeface="Segoe Light" pitchFamily="34" charset="0"/>
              </a:rPr>
              <a:t>Gebühr</a:t>
            </a:r>
            <a:r>
              <a:rPr lang="en-US" sz="1400" dirty="0" smtClean="0">
                <a:latin typeface="Segoe Light" pitchFamily="34" charset="0"/>
              </a:rPr>
              <a:t> </a:t>
            </a:r>
            <a:r>
              <a:rPr lang="en-US" sz="1400" dirty="0" err="1" smtClean="0">
                <a:latin typeface="Segoe Light" pitchFamily="34" charset="0"/>
              </a:rPr>
              <a:t>kann</a:t>
            </a:r>
            <a:r>
              <a:rPr lang="en-US" sz="1400" dirty="0" smtClean="0">
                <a:latin typeface="Segoe Light" pitchFamily="34" charset="0"/>
              </a:rPr>
              <a:t> </a:t>
            </a:r>
            <a:r>
              <a:rPr lang="en-US" sz="1400" dirty="0" err="1" smtClean="0">
                <a:latin typeface="Segoe Light" pitchFamily="34" charset="0"/>
              </a:rPr>
              <a:t>auch</a:t>
            </a:r>
            <a:r>
              <a:rPr lang="en-US" sz="1400" dirty="0" smtClean="0">
                <a:latin typeface="Segoe Light" pitchFamily="34" charset="0"/>
              </a:rPr>
              <a:t> </a:t>
            </a:r>
            <a:r>
              <a:rPr lang="en-US" sz="1400" dirty="0" err="1" smtClean="0">
                <a:latin typeface="Segoe Light" pitchFamily="34" charset="0"/>
              </a:rPr>
              <a:t>eine</a:t>
            </a:r>
            <a:r>
              <a:rPr lang="en-US" sz="1400" dirty="0" smtClean="0">
                <a:latin typeface="Segoe Light" pitchFamily="34" charset="0"/>
              </a:rPr>
              <a:t> DVD </a:t>
            </a:r>
            <a:r>
              <a:rPr lang="en-US" sz="1400" dirty="0" err="1" smtClean="0">
                <a:latin typeface="Segoe Light" pitchFamily="34" charset="0"/>
              </a:rPr>
              <a:t>angefordert</a:t>
            </a:r>
            <a:r>
              <a:rPr lang="en-US" sz="1400" dirty="0" smtClean="0">
                <a:latin typeface="Segoe Light" pitchFamily="34" charset="0"/>
              </a:rPr>
              <a:t> </a:t>
            </a:r>
            <a:r>
              <a:rPr lang="en-US" sz="1400" dirty="0" err="1" smtClean="0">
                <a:latin typeface="Segoe Light" pitchFamily="34" charset="0"/>
              </a:rPr>
              <a:t>werden</a:t>
            </a:r>
            <a:r>
              <a:rPr lang="en-US" sz="1400" dirty="0" smtClean="0">
                <a:latin typeface="Segoe Light" pitchFamily="34" charset="0"/>
              </a:rPr>
              <a:t>.</a:t>
            </a:r>
          </a:p>
          <a:p>
            <a:r>
              <a:rPr lang="en-US" sz="1400" dirty="0" smtClean="0">
                <a:latin typeface="Segoe Light" pitchFamily="34" charset="0"/>
              </a:rPr>
              <a:t>Download/DVD-</a:t>
            </a:r>
            <a:r>
              <a:rPr lang="en-US" sz="1400" dirty="0" err="1" smtClean="0">
                <a:latin typeface="Segoe Light" pitchFamily="34" charset="0"/>
              </a:rPr>
              <a:t>Bestellung</a:t>
            </a:r>
            <a:r>
              <a:rPr lang="en-US" sz="1400" dirty="0" smtClean="0">
                <a:latin typeface="Segoe Light" pitchFamily="34" charset="0"/>
              </a:rPr>
              <a:t> </a:t>
            </a:r>
            <a:r>
              <a:rPr lang="en-US" sz="1400" dirty="0" err="1" smtClean="0">
                <a:latin typeface="Segoe Light" pitchFamily="34" charset="0"/>
              </a:rPr>
              <a:t>ist</a:t>
            </a:r>
            <a:r>
              <a:rPr lang="en-US" sz="1400" dirty="0" smtClean="0">
                <a:latin typeface="Segoe Light" pitchFamily="34" charset="0"/>
              </a:rPr>
              <a:t> </a:t>
            </a:r>
            <a:r>
              <a:rPr lang="en-US" sz="1400" dirty="0" err="1" smtClean="0">
                <a:latin typeface="Segoe Light" pitchFamily="34" charset="0"/>
              </a:rPr>
              <a:t>möglich</a:t>
            </a:r>
            <a:r>
              <a:rPr lang="en-US" sz="1400" dirty="0" smtClean="0">
                <a:latin typeface="Segoe Light" pitchFamily="34" charset="0"/>
              </a:rPr>
              <a:t> </a:t>
            </a:r>
            <a:r>
              <a:rPr lang="en-US" sz="1400" dirty="0" err="1" smtClean="0">
                <a:latin typeface="Segoe Light" pitchFamily="34" charset="0"/>
              </a:rPr>
              <a:t>bis</a:t>
            </a:r>
            <a:r>
              <a:rPr lang="en-US" sz="1400" dirty="0" smtClean="0">
                <a:latin typeface="Segoe Light" pitchFamily="34" charset="0"/>
              </a:rPr>
              <a:t> </a:t>
            </a:r>
            <a:r>
              <a:rPr lang="en-US" sz="1400" dirty="0" err="1" smtClean="0">
                <a:latin typeface="Segoe Light" pitchFamily="34" charset="0"/>
              </a:rPr>
              <a:t>spätestens</a:t>
            </a:r>
            <a:r>
              <a:rPr lang="en-US" sz="1400" dirty="0" smtClean="0">
                <a:latin typeface="Segoe Light" pitchFamily="34" charset="0"/>
              </a:rPr>
              <a:t> 31.10.2010</a:t>
            </a:r>
          </a:p>
        </p:txBody>
      </p:sp>
      <p:grpSp>
        <p:nvGrpSpPr>
          <p:cNvPr id="28" name="Group 27"/>
          <p:cNvGrpSpPr/>
          <p:nvPr/>
        </p:nvGrpSpPr>
        <p:grpSpPr>
          <a:xfrm>
            <a:off x="196776" y="2204864"/>
            <a:ext cx="558800" cy="736600"/>
            <a:chOff x="190582" y="1808372"/>
            <a:chExt cx="558800" cy="736600"/>
          </a:xfrm>
        </p:grpSpPr>
        <p:pic>
          <p:nvPicPr>
            <p:cNvPr id="25" name="Picture 24" descr="NumTab.png"/>
            <p:cNvPicPr>
              <a:picLocks noChangeAspect="1"/>
            </p:cNvPicPr>
            <p:nvPr/>
          </p:nvPicPr>
          <p:blipFill>
            <a:blip r:embed="rId4">
              <a:duotone>
                <a:schemeClr val="accent2">
                  <a:shade val="45000"/>
                  <a:satMod val="135000"/>
                </a:schemeClr>
                <a:prstClr val="white"/>
              </a:duotone>
            </a:blip>
            <a:stretch>
              <a:fillRect/>
            </a:stretch>
          </p:blipFill>
          <p:spPr>
            <a:xfrm>
              <a:off x="190582" y="1808372"/>
              <a:ext cx="558800" cy="736600"/>
            </a:xfrm>
            <a:prstGeom prst="rect">
              <a:avLst/>
            </a:prstGeom>
          </p:spPr>
        </p:pic>
        <p:sp>
          <p:nvSpPr>
            <p:cNvPr id="18" name="TextBox 17"/>
            <p:cNvSpPr txBox="1"/>
            <p:nvPr/>
          </p:nvSpPr>
          <p:spPr>
            <a:xfrm>
              <a:off x="317334" y="1953549"/>
              <a:ext cx="342123" cy="430887"/>
            </a:xfrm>
            <a:prstGeom prst="rect">
              <a:avLst/>
            </a:prstGeom>
            <a:noFill/>
          </p:spPr>
          <p:txBody>
            <a:bodyPr wrap="none" rtlCol="0">
              <a:spAutoFit/>
            </a:bodyPr>
            <a:lstStyle/>
            <a:p>
              <a:pPr algn="dist" defTabSz="457200"/>
              <a:r>
                <a:rPr lang="en-US" sz="2200" dirty="0" smtClean="0">
                  <a:solidFill>
                    <a:prstClr val="white"/>
                  </a:solidFill>
                  <a:effectLst>
                    <a:outerShdw blurRad="31750" dist="12700" dir="2700000" algn="tl" rotWithShape="0">
                      <a:srgbClr val="000000">
                        <a:alpha val="30000"/>
                      </a:srgbClr>
                    </a:outerShdw>
                  </a:effectLst>
                  <a:latin typeface="Segoe Semibold"/>
                  <a:cs typeface="Segoe Semibold"/>
                </a:rPr>
                <a:t>1</a:t>
              </a:r>
              <a:endParaRPr lang="en-US" sz="2200" dirty="0">
                <a:solidFill>
                  <a:prstClr val="white"/>
                </a:solidFill>
                <a:effectLst>
                  <a:outerShdw blurRad="31750" dist="12700" dir="2700000" algn="tl" rotWithShape="0">
                    <a:srgbClr val="000000">
                      <a:alpha val="30000"/>
                    </a:srgbClr>
                  </a:outerShdw>
                </a:effectLst>
                <a:latin typeface="Segoe Semibold"/>
                <a:cs typeface="Segoe Semibold"/>
              </a:endParaRPr>
            </a:p>
          </p:txBody>
        </p:sp>
      </p:grpSp>
      <p:grpSp>
        <p:nvGrpSpPr>
          <p:cNvPr id="29" name="Group 28"/>
          <p:cNvGrpSpPr/>
          <p:nvPr/>
        </p:nvGrpSpPr>
        <p:grpSpPr>
          <a:xfrm>
            <a:off x="196776" y="2996952"/>
            <a:ext cx="558800" cy="736600"/>
            <a:chOff x="190582" y="3220378"/>
            <a:chExt cx="558800" cy="736600"/>
          </a:xfrm>
        </p:grpSpPr>
        <p:pic>
          <p:nvPicPr>
            <p:cNvPr id="26" name="Picture 25" descr="NumTab.png"/>
            <p:cNvPicPr>
              <a:picLocks noChangeAspect="1"/>
            </p:cNvPicPr>
            <p:nvPr/>
          </p:nvPicPr>
          <p:blipFill>
            <a:blip r:embed="rId4">
              <a:duotone>
                <a:schemeClr val="accent2">
                  <a:shade val="45000"/>
                  <a:satMod val="135000"/>
                </a:schemeClr>
                <a:prstClr val="white"/>
              </a:duotone>
            </a:blip>
            <a:stretch>
              <a:fillRect/>
            </a:stretch>
          </p:blipFill>
          <p:spPr>
            <a:xfrm>
              <a:off x="190582" y="3220378"/>
              <a:ext cx="558800" cy="736600"/>
            </a:xfrm>
            <a:prstGeom prst="rect">
              <a:avLst/>
            </a:prstGeom>
          </p:spPr>
        </p:pic>
        <p:sp>
          <p:nvSpPr>
            <p:cNvPr id="19" name="TextBox 18"/>
            <p:cNvSpPr txBox="1"/>
            <p:nvPr/>
          </p:nvSpPr>
          <p:spPr>
            <a:xfrm>
              <a:off x="319005" y="3365732"/>
              <a:ext cx="342123" cy="430887"/>
            </a:xfrm>
            <a:prstGeom prst="rect">
              <a:avLst/>
            </a:prstGeom>
            <a:noFill/>
          </p:spPr>
          <p:txBody>
            <a:bodyPr wrap="none" rtlCol="0">
              <a:spAutoFit/>
            </a:bodyPr>
            <a:lstStyle/>
            <a:p>
              <a:pPr algn="dist" defTabSz="457200"/>
              <a:r>
                <a:rPr lang="en-US" sz="2200" dirty="0" smtClean="0">
                  <a:solidFill>
                    <a:prstClr val="white"/>
                  </a:solidFill>
                  <a:effectLst>
                    <a:outerShdw blurRad="31750" dist="12700" dir="2700000" algn="tl" rotWithShape="0">
                      <a:srgbClr val="000000">
                        <a:alpha val="30000"/>
                      </a:srgbClr>
                    </a:outerShdw>
                  </a:effectLst>
                  <a:latin typeface="Segoe Semibold"/>
                  <a:cs typeface="Segoe Semibold"/>
                </a:rPr>
                <a:t>2</a:t>
              </a:r>
              <a:endParaRPr lang="en-US" sz="2200" dirty="0">
                <a:solidFill>
                  <a:prstClr val="white"/>
                </a:solidFill>
                <a:effectLst>
                  <a:outerShdw blurRad="31750" dist="12700" dir="2700000" algn="tl" rotWithShape="0">
                    <a:srgbClr val="000000">
                      <a:alpha val="30000"/>
                    </a:srgbClr>
                  </a:outerShdw>
                </a:effectLst>
                <a:latin typeface="Segoe Semibold"/>
                <a:cs typeface="Segoe Semibold"/>
              </a:endParaRPr>
            </a:p>
          </p:txBody>
        </p:sp>
      </p:grpSp>
      <p:grpSp>
        <p:nvGrpSpPr>
          <p:cNvPr id="4" name="Group 3"/>
          <p:cNvGrpSpPr/>
          <p:nvPr/>
        </p:nvGrpSpPr>
        <p:grpSpPr>
          <a:xfrm>
            <a:off x="210666" y="3772520"/>
            <a:ext cx="558800" cy="736600"/>
            <a:chOff x="210666" y="4725144"/>
            <a:chExt cx="558800" cy="736600"/>
          </a:xfrm>
        </p:grpSpPr>
        <p:pic>
          <p:nvPicPr>
            <p:cNvPr id="27" name="Picture 26" descr="NumTab.png"/>
            <p:cNvPicPr>
              <a:picLocks noChangeAspect="1"/>
            </p:cNvPicPr>
            <p:nvPr/>
          </p:nvPicPr>
          <p:blipFill>
            <a:blip r:embed="rId4">
              <a:duotone>
                <a:schemeClr val="accent2">
                  <a:shade val="45000"/>
                  <a:satMod val="135000"/>
                </a:schemeClr>
                <a:prstClr val="white"/>
              </a:duotone>
            </a:blip>
            <a:stretch>
              <a:fillRect/>
            </a:stretch>
          </p:blipFill>
          <p:spPr>
            <a:xfrm>
              <a:off x="210666" y="4725144"/>
              <a:ext cx="558800" cy="736600"/>
            </a:xfrm>
            <a:prstGeom prst="rect">
              <a:avLst/>
            </a:prstGeom>
          </p:spPr>
        </p:pic>
        <p:sp>
          <p:nvSpPr>
            <p:cNvPr id="20" name="TextBox 19"/>
            <p:cNvSpPr txBox="1"/>
            <p:nvPr/>
          </p:nvSpPr>
          <p:spPr>
            <a:xfrm>
              <a:off x="339089" y="4870321"/>
              <a:ext cx="342123" cy="430887"/>
            </a:xfrm>
            <a:prstGeom prst="rect">
              <a:avLst/>
            </a:prstGeom>
            <a:noFill/>
          </p:spPr>
          <p:txBody>
            <a:bodyPr wrap="none" rtlCol="0">
              <a:spAutoFit/>
            </a:bodyPr>
            <a:lstStyle/>
            <a:p>
              <a:pPr algn="dist" defTabSz="457200"/>
              <a:r>
                <a:rPr lang="en-US" sz="2200" dirty="0" smtClean="0">
                  <a:solidFill>
                    <a:prstClr val="white"/>
                  </a:solidFill>
                  <a:effectLst>
                    <a:outerShdw blurRad="31750" dist="12700" dir="2700000" algn="tl" rotWithShape="0">
                      <a:srgbClr val="000000">
                        <a:alpha val="30000"/>
                      </a:srgbClr>
                    </a:outerShdw>
                  </a:effectLst>
                  <a:latin typeface="Segoe Semibold"/>
                  <a:cs typeface="Segoe Semibold"/>
                </a:rPr>
                <a:t>3</a:t>
              </a:r>
              <a:endParaRPr lang="en-US" sz="2200" dirty="0">
                <a:solidFill>
                  <a:prstClr val="white"/>
                </a:solidFill>
                <a:effectLst>
                  <a:outerShdw blurRad="31750" dist="12700" dir="2700000" algn="tl" rotWithShape="0">
                    <a:srgbClr val="000000">
                      <a:alpha val="30000"/>
                    </a:srgbClr>
                  </a:outerShdw>
                </a:effectLst>
                <a:latin typeface="Segoe Semibold"/>
                <a:cs typeface="Segoe Semibold"/>
              </a:endParaRPr>
            </a:p>
          </p:txBody>
        </p:sp>
      </p:grpSp>
    </p:spTree>
    <p:extLst>
      <p:ext uri="{BB962C8B-B14F-4D97-AF65-F5344CB8AC3E}">
        <p14:creationId xmlns:p14="http://schemas.microsoft.com/office/powerpoint/2010/main" val="13070864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Technologie-Garantie: </a:t>
            </a:r>
            <a:r>
              <a:rPr lang="de-AT" dirty="0" err="1" smtClean="0"/>
              <a:t>Upgradepfade</a:t>
            </a:r>
            <a:endParaRPr lang="de-AT" dirty="0"/>
          </a:p>
        </p:txBody>
      </p:sp>
      <p:sp>
        <p:nvSpPr>
          <p:cNvPr id="3" name="Untertitel 2"/>
          <p:cNvSpPr>
            <a:spLocks noGrp="1"/>
          </p:cNvSpPr>
          <p:nvPr>
            <p:ph type="subTitle" idx="1"/>
          </p:nvPr>
        </p:nvSpPr>
        <p:spPr/>
        <p:txBody>
          <a:bodyPr/>
          <a:lstStyle/>
          <a:p>
            <a:endParaRPr lang="de-AT"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14" y="2340429"/>
            <a:ext cx="8260546" cy="2437868"/>
          </a:xfrm>
          <a:prstGeom prst="rect">
            <a:avLst/>
          </a:prstGeom>
        </p:spPr>
      </p:pic>
    </p:spTree>
    <p:extLst>
      <p:ext uri="{BB962C8B-B14F-4D97-AF65-F5344CB8AC3E}">
        <p14:creationId xmlns:p14="http://schemas.microsoft.com/office/powerpoint/2010/main" val="6400846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Technologie-Garantie: Upgradepfade</a:t>
            </a:r>
            <a:endParaRPr lang="de-AT" dirty="0"/>
          </a:p>
        </p:txBody>
      </p:sp>
      <p:sp>
        <p:nvSpPr>
          <p:cNvPr id="3" name="Untertitel 2"/>
          <p:cNvSpPr>
            <a:spLocks noGrp="1"/>
          </p:cNvSpPr>
          <p:nvPr>
            <p:ph type="subTitle" idx="1"/>
          </p:nvPr>
        </p:nvSpPr>
        <p:spPr/>
        <p:txBody>
          <a:bodyPr/>
          <a:lstStyle/>
          <a:p>
            <a:endParaRPr lang="de-AT"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516" y="1631599"/>
            <a:ext cx="3459616" cy="462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25356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AT" noProof="0" dirty="0" smtClean="0"/>
              <a:t>Was ist neu:</a:t>
            </a:r>
            <a:br>
              <a:rPr lang="de-AT" noProof="0" dirty="0" smtClean="0"/>
            </a:br>
            <a:r>
              <a:rPr lang="de-AT" noProof="0" dirty="0" smtClean="0"/>
              <a:t>Features &amp;</a:t>
            </a:r>
            <a:br>
              <a:rPr lang="de-AT" noProof="0" dirty="0" smtClean="0"/>
            </a:br>
            <a:r>
              <a:rPr lang="de-AT" noProof="0" dirty="0" smtClean="0"/>
              <a:t>Anwendungen</a:t>
            </a:r>
            <a:endParaRPr lang="de-AT" noProof="0" dirty="0"/>
          </a:p>
        </p:txBody>
      </p:sp>
    </p:spTree>
    <p:extLst>
      <p:ext uri="{BB962C8B-B14F-4D97-AF65-F5344CB8AC3E}">
        <p14:creationId xmlns:p14="http://schemas.microsoft.com/office/powerpoint/2010/main" val="32506783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AT" sz="3200" noProof="0" dirty="0" smtClean="0">
                <a:latin typeface="Segoe Light" charset="0"/>
              </a:rPr>
              <a:t>Vorstellung: Das neue Line-</a:t>
            </a:r>
            <a:r>
              <a:rPr lang="de-AT" sz="3200" noProof="0" dirty="0" err="1" smtClean="0">
                <a:latin typeface="Segoe Light" charset="0"/>
              </a:rPr>
              <a:t>Up</a:t>
            </a:r>
            <a:r>
              <a:rPr lang="de-AT" sz="3200" noProof="0" dirty="0" smtClean="0">
                <a:latin typeface="Segoe Light" charset="0"/>
              </a:rPr>
              <a:t> in Office 2010</a:t>
            </a:r>
            <a:endParaRPr lang="de-AT" sz="3200" noProof="0" dirty="0">
              <a:latin typeface="Segoe Light" charset="0"/>
            </a:endParaRPr>
          </a:p>
        </p:txBody>
      </p:sp>
      <p:sp>
        <p:nvSpPr>
          <p:cNvPr id="6" name="TextBox 5"/>
          <p:cNvSpPr txBox="1"/>
          <p:nvPr/>
        </p:nvSpPr>
        <p:spPr>
          <a:xfrm>
            <a:off x="510795" y="3205876"/>
            <a:ext cx="1214563" cy="738664"/>
          </a:xfrm>
          <a:prstGeom prst="rect">
            <a:avLst/>
          </a:prstGeom>
          <a:noFill/>
        </p:spPr>
        <p:txBody>
          <a:bodyPr wrap="none" rtlCol="0">
            <a:spAutoFit/>
          </a:bodyPr>
          <a:lstStyle/>
          <a:p>
            <a:r>
              <a:rPr lang="de-AT" sz="1400" dirty="0" smtClean="0">
                <a:solidFill>
                  <a:schemeClr val="tx1">
                    <a:lumMod val="50000"/>
                    <a:lumOff val="50000"/>
                  </a:schemeClr>
                </a:solidFill>
                <a:latin typeface="Segoe" pitchFamily="34" charset="0"/>
              </a:rPr>
              <a:t>Professionell </a:t>
            </a:r>
            <a:br>
              <a:rPr lang="de-AT" sz="1400" dirty="0" smtClean="0">
                <a:solidFill>
                  <a:schemeClr val="tx1">
                    <a:lumMod val="50000"/>
                    <a:lumOff val="50000"/>
                  </a:schemeClr>
                </a:solidFill>
                <a:latin typeface="Segoe" pitchFamily="34" charset="0"/>
              </a:rPr>
            </a:br>
            <a:r>
              <a:rPr lang="de-AT" sz="1400" dirty="0" smtClean="0">
                <a:solidFill>
                  <a:schemeClr val="tx1">
                    <a:lumMod val="50000"/>
                    <a:lumOff val="50000"/>
                  </a:schemeClr>
                </a:solidFill>
                <a:latin typeface="Segoe" pitchFamily="34" charset="0"/>
              </a:rPr>
              <a:t>aussehende </a:t>
            </a:r>
            <a:br>
              <a:rPr lang="de-AT" sz="1400" dirty="0" smtClean="0">
                <a:solidFill>
                  <a:schemeClr val="tx1">
                    <a:lumMod val="50000"/>
                    <a:lumOff val="50000"/>
                  </a:schemeClr>
                </a:solidFill>
                <a:latin typeface="Segoe" pitchFamily="34" charset="0"/>
              </a:rPr>
            </a:br>
            <a:r>
              <a:rPr lang="de-AT" sz="1400" dirty="0" smtClean="0">
                <a:solidFill>
                  <a:schemeClr val="tx1">
                    <a:lumMod val="50000"/>
                    <a:lumOff val="50000"/>
                  </a:schemeClr>
                </a:solidFill>
                <a:latin typeface="Segoe" pitchFamily="34" charset="0"/>
              </a:rPr>
              <a:t>Dokumente</a:t>
            </a:r>
            <a:endParaRPr lang="de-AT" sz="1400" dirty="0">
              <a:solidFill>
                <a:schemeClr val="tx1">
                  <a:lumMod val="50000"/>
                  <a:lumOff val="50000"/>
                </a:schemeClr>
              </a:solidFill>
              <a:latin typeface="Segoe" pitchFamily="34" charset="0"/>
            </a:endParaRPr>
          </a:p>
        </p:txBody>
      </p:sp>
      <p:sp>
        <p:nvSpPr>
          <p:cNvPr id="14" name="TextBox 13"/>
          <p:cNvSpPr txBox="1"/>
          <p:nvPr/>
        </p:nvSpPr>
        <p:spPr>
          <a:xfrm>
            <a:off x="2813529" y="3205876"/>
            <a:ext cx="1359668" cy="523220"/>
          </a:xfrm>
          <a:prstGeom prst="rect">
            <a:avLst/>
          </a:prstGeom>
          <a:noFill/>
        </p:spPr>
        <p:txBody>
          <a:bodyPr wrap="none" rtlCol="0">
            <a:spAutoFit/>
          </a:bodyPr>
          <a:lstStyle/>
          <a:p>
            <a:r>
              <a:rPr lang="de-AT" sz="1400" dirty="0" smtClean="0">
                <a:solidFill>
                  <a:schemeClr val="tx1">
                    <a:lumMod val="50000"/>
                    <a:lumOff val="50000"/>
                  </a:schemeClr>
                </a:solidFill>
                <a:latin typeface="Segoe" pitchFamily="34" charset="0"/>
              </a:rPr>
              <a:t>Wirkungsvolle</a:t>
            </a:r>
            <a:br>
              <a:rPr lang="de-AT" sz="1400" dirty="0" smtClean="0">
                <a:solidFill>
                  <a:schemeClr val="tx1">
                    <a:lumMod val="50000"/>
                    <a:lumOff val="50000"/>
                  </a:schemeClr>
                </a:solidFill>
                <a:latin typeface="Segoe" pitchFamily="34" charset="0"/>
              </a:rPr>
            </a:br>
            <a:r>
              <a:rPr lang="de-AT" sz="1400" dirty="0" smtClean="0">
                <a:solidFill>
                  <a:schemeClr val="tx1">
                    <a:lumMod val="50000"/>
                    <a:lumOff val="50000"/>
                  </a:schemeClr>
                </a:solidFill>
                <a:latin typeface="Segoe" pitchFamily="34" charset="0"/>
              </a:rPr>
              <a:t>Präsentationen</a:t>
            </a:r>
            <a:endParaRPr lang="de-AT" sz="1400" dirty="0">
              <a:solidFill>
                <a:schemeClr val="tx1">
                  <a:lumMod val="50000"/>
                  <a:lumOff val="50000"/>
                </a:schemeClr>
              </a:solidFill>
              <a:latin typeface="Segoe" pitchFamily="34" charset="0"/>
            </a:endParaRPr>
          </a:p>
        </p:txBody>
      </p:sp>
      <p:sp>
        <p:nvSpPr>
          <p:cNvPr id="15" name="TextBox 14"/>
          <p:cNvSpPr txBox="1"/>
          <p:nvPr/>
        </p:nvSpPr>
        <p:spPr>
          <a:xfrm>
            <a:off x="5100499" y="3205876"/>
            <a:ext cx="1572931" cy="738664"/>
          </a:xfrm>
          <a:prstGeom prst="rect">
            <a:avLst/>
          </a:prstGeom>
          <a:noFill/>
        </p:spPr>
        <p:txBody>
          <a:bodyPr wrap="none" rtlCol="0">
            <a:spAutoFit/>
          </a:bodyPr>
          <a:lstStyle/>
          <a:p>
            <a:r>
              <a:rPr lang="de-AT" sz="1400" dirty="0" smtClean="0">
                <a:solidFill>
                  <a:schemeClr val="tx1">
                    <a:lumMod val="50000"/>
                    <a:lumOff val="50000"/>
                  </a:schemeClr>
                </a:solidFill>
                <a:latin typeface="Segoe" pitchFamily="34" charset="0"/>
              </a:rPr>
              <a:t>Organisieren von </a:t>
            </a:r>
            <a:br>
              <a:rPr lang="de-AT" sz="1400" dirty="0" smtClean="0">
                <a:solidFill>
                  <a:schemeClr val="tx1">
                    <a:lumMod val="50000"/>
                    <a:lumOff val="50000"/>
                  </a:schemeClr>
                </a:solidFill>
                <a:latin typeface="Segoe" pitchFamily="34" charset="0"/>
              </a:rPr>
            </a:br>
            <a:r>
              <a:rPr lang="de-AT" sz="1400" dirty="0" smtClean="0">
                <a:solidFill>
                  <a:schemeClr val="tx1">
                    <a:lumMod val="50000"/>
                    <a:lumOff val="50000"/>
                  </a:schemeClr>
                </a:solidFill>
                <a:latin typeface="Segoe" pitchFamily="34" charset="0"/>
              </a:rPr>
              <a:t>Notizen und</a:t>
            </a:r>
            <a:br>
              <a:rPr lang="de-AT" sz="1400" dirty="0" smtClean="0">
                <a:solidFill>
                  <a:schemeClr val="tx1">
                    <a:lumMod val="50000"/>
                    <a:lumOff val="50000"/>
                  </a:schemeClr>
                </a:solidFill>
                <a:latin typeface="Segoe" pitchFamily="34" charset="0"/>
              </a:rPr>
            </a:br>
            <a:r>
              <a:rPr lang="de-AT" sz="1400" dirty="0" smtClean="0">
                <a:solidFill>
                  <a:schemeClr val="tx1">
                    <a:lumMod val="50000"/>
                    <a:lumOff val="50000"/>
                  </a:schemeClr>
                </a:solidFill>
                <a:latin typeface="Segoe" pitchFamily="34" charset="0"/>
              </a:rPr>
              <a:t>Informationen</a:t>
            </a:r>
          </a:p>
        </p:txBody>
      </p:sp>
      <p:sp>
        <p:nvSpPr>
          <p:cNvPr id="16" name="TextBox 15"/>
          <p:cNvSpPr txBox="1"/>
          <p:nvPr/>
        </p:nvSpPr>
        <p:spPr>
          <a:xfrm>
            <a:off x="7384183" y="3205876"/>
            <a:ext cx="1217834" cy="738664"/>
          </a:xfrm>
          <a:prstGeom prst="rect">
            <a:avLst/>
          </a:prstGeom>
          <a:noFill/>
        </p:spPr>
        <p:txBody>
          <a:bodyPr wrap="none" rtlCol="0">
            <a:spAutoFit/>
          </a:bodyPr>
          <a:lstStyle/>
          <a:p>
            <a:r>
              <a:rPr lang="de-AT" sz="1400" dirty="0" err="1" smtClean="0">
                <a:solidFill>
                  <a:schemeClr val="tx1">
                    <a:lumMod val="50000"/>
                    <a:lumOff val="50000"/>
                  </a:schemeClr>
                </a:solidFill>
                <a:latin typeface="Segoe" pitchFamily="34" charset="0"/>
              </a:rPr>
              <a:t>Spreadsheets</a:t>
            </a:r>
            <a:r>
              <a:rPr lang="de-AT" sz="1400" dirty="0" smtClean="0">
                <a:solidFill>
                  <a:schemeClr val="tx1">
                    <a:lumMod val="50000"/>
                    <a:lumOff val="50000"/>
                  </a:schemeClr>
                </a:solidFill>
                <a:latin typeface="Segoe" pitchFamily="34" charset="0"/>
              </a:rPr>
              <a:t/>
            </a:r>
            <a:br>
              <a:rPr lang="de-AT" sz="1400" dirty="0" smtClean="0">
                <a:solidFill>
                  <a:schemeClr val="tx1">
                    <a:lumMod val="50000"/>
                    <a:lumOff val="50000"/>
                  </a:schemeClr>
                </a:solidFill>
                <a:latin typeface="Segoe" pitchFamily="34" charset="0"/>
              </a:rPr>
            </a:br>
            <a:r>
              <a:rPr lang="de-AT" sz="1400" dirty="0" smtClean="0">
                <a:solidFill>
                  <a:schemeClr val="tx1">
                    <a:lumMod val="50000"/>
                    <a:lumOff val="50000"/>
                  </a:schemeClr>
                </a:solidFill>
                <a:latin typeface="Segoe" pitchFamily="34" charset="0"/>
              </a:rPr>
              <a:t>und Charts</a:t>
            </a:r>
            <a:br>
              <a:rPr lang="de-AT" sz="1400" dirty="0" smtClean="0">
                <a:solidFill>
                  <a:schemeClr val="tx1">
                    <a:lumMod val="50000"/>
                    <a:lumOff val="50000"/>
                  </a:schemeClr>
                </a:solidFill>
                <a:latin typeface="Segoe" pitchFamily="34" charset="0"/>
              </a:rPr>
            </a:br>
            <a:r>
              <a:rPr lang="de-AT" sz="1400" dirty="0" smtClean="0">
                <a:solidFill>
                  <a:schemeClr val="tx1">
                    <a:lumMod val="50000"/>
                    <a:lumOff val="50000"/>
                  </a:schemeClr>
                </a:solidFill>
                <a:latin typeface="Segoe" pitchFamily="34" charset="0"/>
              </a:rPr>
              <a:t>als Blickfang</a:t>
            </a:r>
            <a:endParaRPr lang="de-AT" sz="1400" dirty="0">
              <a:solidFill>
                <a:schemeClr val="tx1">
                  <a:lumMod val="50000"/>
                  <a:lumOff val="50000"/>
                </a:schemeClr>
              </a:solidFill>
              <a:latin typeface="Segoe" pitchFamily="34" charset="0"/>
            </a:endParaRPr>
          </a:p>
        </p:txBody>
      </p:sp>
      <p:sp>
        <p:nvSpPr>
          <p:cNvPr id="17" name="TextBox 16"/>
          <p:cNvSpPr txBox="1"/>
          <p:nvPr/>
        </p:nvSpPr>
        <p:spPr>
          <a:xfrm>
            <a:off x="1582584" y="5200437"/>
            <a:ext cx="1683474" cy="523220"/>
          </a:xfrm>
          <a:prstGeom prst="rect">
            <a:avLst/>
          </a:prstGeom>
          <a:noFill/>
        </p:spPr>
        <p:txBody>
          <a:bodyPr wrap="none" rtlCol="0">
            <a:spAutoFit/>
          </a:bodyPr>
          <a:lstStyle/>
          <a:p>
            <a:r>
              <a:rPr lang="de-AT" sz="1400" dirty="0" smtClean="0">
                <a:solidFill>
                  <a:schemeClr val="tx1">
                    <a:lumMod val="50000"/>
                    <a:lumOff val="50000"/>
                  </a:schemeClr>
                </a:solidFill>
                <a:latin typeface="Segoe" pitchFamily="34" charset="0"/>
              </a:rPr>
              <a:t>Kalender, Kontakte</a:t>
            </a:r>
            <a:br>
              <a:rPr lang="de-AT" sz="1400" dirty="0" smtClean="0">
                <a:solidFill>
                  <a:schemeClr val="tx1">
                    <a:lumMod val="50000"/>
                    <a:lumOff val="50000"/>
                  </a:schemeClr>
                </a:solidFill>
                <a:latin typeface="Segoe" pitchFamily="34" charset="0"/>
              </a:rPr>
            </a:br>
            <a:r>
              <a:rPr lang="de-AT" sz="1400" dirty="0" smtClean="0">
                <a:solidFill>
                  <a:schemeClr val="tx1">
                    <a:lumMod val="50000"/>
                    <a:lumOff val="50000"/>
                  </a:schemeClr>
                </a:solidFill>
                <a:latin typeface="Segoe" pitchFamily="34" charset="0"/>
              </a:rPr>
              <a:t>und E-Mail im Griff</a:t>
            </a:r>
            <a:endParaRPr lang="de-AT" sz="1400" dirty="0">
              <a:solidFill>
                <a:schemeClr val="tx1">
                  <a:lumMod val="50000"/>
                  <a:lumOff val="50000"/>
                </a:schemeClr>
              </a:solidFill>
              <a:latin typeface="Segoe" pitchFamily="34" charset="0"/>
            </a:endParaRPr>
          </a:p>
        </p:txBody>
      </p:sp>
      <p:sp>
        <p:nvSpPr>
          <p:cNvPr id="18" name="TextBox 17"/>
          <p:cNvSpPr txBox="1"/>
          <p:nvPr/>
        </p:nvSpPr>
        <p:spPr>
          <a:xfrm>
            <a:off x="3870804" y="5200437"/>
            <a:ext cx="1633781" cy="523220"/>
          </a:xfrm>
          <a:prstGeom prst="rect">
            <a:avLst/>
          </a:prstGeom>
          <a:noFill/>
        </p:spPr>
        <p:txBody>
          <a:bodyPr wrap="none" rtlCol="0">
            <a:spAutoFit/>
          </a:bodyPr>
          <a:lstStyle/>
          <a:p>
            <a:r>
              <a:rPr lang="de-AT" sz="1400" dirty="0" smtClean="0">
                <a:solidFill>
                  <a:schemeClr val="tx1">
                    <a:lumMod val="50000"/>
                    <a:lumOff val="50000"/>
                  </a:schemeClr>
                </a:solidFill>
                <a:latin typeface="Segoe" pitchFamily="34" charset="0"/>
              </a:rPr>
              <a:t>Marketingmaterial</a:t>
            </a:r>
            <a:br>
              <a:rPr lang="de-AT" sz="1400" dirty="0" smtClean="0">
                <a:solidFill>
                  <a:schemeClr val="tx1">
                    <a:lumMod val="50000"/>
                    <a:lumOff val="50000"/>
                  </a:schemeClr>
                </a:solidFill>
                <a:latin typeface="Segoe" pitchFamily="34" charset="0"/>
              </a:rPr>
            </a:br>
            <a:r>
              <a:rPr lang="de-AT" sz="1400" dirty="0" smtClean="0">
                <a:solidFill>
                  <a:schemeClr val="tx1">
                    <a:lumMod val="50000"/>
                    <a:lumOff val="50000"/>
                  </a:schemeClr>
                </a:solidFill>
                <a:latin typeface="Segoe" pitchFamily="34" charset="0"/>
              </a:rPr>
              <a:t>in Profiqualität</a:t>
            </a:r>
            <a:endParaRPr lang="de-AT" sz="1400" dirty="0">
              <a:solidFill>
                <a:schemeClr val="tx1">
                  <a:lumMod val="50000"/>
                  <a:lumOff val="50000"/>
                </a:schemeClr>
              </a:solidFill>
              <a:latin typeface="Segoe" pitchFamily="34" charset="0"/>
            </a:endParaRPr>
          </a:p>
        </p:txBody>
      </p:sp>
      <p:sp>
        <p:nvSpPr>
          <p:cNvPr id="19" name="TextBox 18"/>
          <p:cNvSpPr txBox="1"/>
          <p:nvPr/>
        </p:nvSpPr>
        <p:spPr>
          <a:xfrm>
            <a:off x="6153238" y="5200437"/>
            <a:ext cx="1287532" cy="738664"/>
          </a:xfrm>
          <a:prstGeom prst="rect">
            <a:avLst/>
          </a:prstGeom>
          <a:noFill/>
        </p:spPr>
        <p:txBody>
          <a:bodyPr wrap="none" rtlCol="0">
            <a:spAutoFit/>
          </a:bodyPr>
          <a:lstStyle/>
          <a:p>
            <a:r>
              <a:rPr lang="de-AT" sz="1400" dirty="0" smtClean="0">
                <a:solidFill>
                  <a:schemeClr val="tx1">
                    <a:lumMod val="50000"/>
                    <a:lumOff val="50000"/>
                  </a:schemeClr>
                </a:solidFill>
                <a:latin typeface="Segoe" pitchFamily="34" charset="0"/>
              </a:rPr>
              <a:t>Datenbanken </a:t>
            </a:r>
            <a:br>
              <a:rPr lang="de-AT" sz="1400" dirty="0" smtClean="0">
                <a:solidFill>
                  <a:schemeClr val="tx1">
                    <a:lumMod val="50000"/>
                    <a:lumOff val="50000"/>
                  </a:schemeClr>
                </a:solidFill>
                <a:latin typeface="Segoe" pitchFamily="34" charset="0"/>
              </a:rPr>
            </a:br>
            <a:r>
              <a:rPr lang="de-AT" sz="1400" dirty="0" smtClean="0">
                <a:solidFill>
                  <a:schemeClr val="tx1">
                    <a:lumMod val="50000"/>
                    <a:lumOff val="50000"/>
                  </a:schemeClr>
                </a:solidFill>
                <a:latin typeface="Segoe" pitchFamily="34" charset="0"/>
              </a:rPr>
              <a:t>erstellen und </a:t>
            </a:r>
            <a:br>
              <a:rPr lang="de-AT" sz="1400" dirty="0" smtClean="0">
                <a:solidFill>
                  <a:schemeClr val="tx1">
                    <a:lumMod val="50000"/>
                    <a:lumOff val="50000"/>
                  </a:schemeClr>
                </a:solidFill>
                <a:latin typeface="Segoe" pitchFamily="34" charset="0"/>
              </a:rPr>
            </a:br>
            <a:r>
              <a:rPr lang="de-AT" sz="1400" dirty="0" smtClean="0">
                <a:solidFill>
                  <a:schemeClr val="tx1">
                    <a:lumMod val="50000"/>
                    <a:lumOff val="50000"/>
                  </a:schemeClr>
                </a:solidFill>
                <a:latin typeface="Segoe" pitchFamily="34" charset="0"/>
              </a:rPr>
              <a:t>verwalten</a:t>
            </a:r>
          </a:p>
        </p:txBody>
      </p:sp>
      <p:pic>
        <p:nvPicPr>
          <p:cNvPr id="20" name="Picture 12" descr="\\cmcreate\brandteam\EPRO\TRANSFER\ppt\Word2010_bL.png"/>
          <p:cNvPicPr>
            <a:picLocks noChangeAspect="1" noChangeArrowheads="1"/>
          </p:cNvPicPr>
          <p:nvPr/>
        </p:nvPicPr>
        <p:blipFill>
          <a:blip r:embed="rId3" cstate="print"/>
          <a:srcRect/>
          <a:stretch>
            <a:fillRect/>
          </a:stretch>
        </p:blipFill>
        <p:spPr bwMode="auto">
          <a:xfrm>
            <a:off x="611034" y="3058268"/>
            <a:ext cx="560380" cy="163276"/>
          </a:xfrm>
          <a:prstGeom prst="rect">
            <a:avLst/>
          </a:prstGeom>
          <a:noFill/>
        </p:spPr>
      </p:pic>
      <p:pic>
        <p:nvPicPr>
          <p:cNvPr id="21" name="Picture 13" descr="\\cmcreate\brandteam\EPRO\TRANSFER\ppt\Access2010_bL.png"/>
          <p:cNvPicPr>
            <a:picLocks noChangeAspect="1" noChangeArrowheads="1"/>
          </p:cNvPicPr>
          <p:nvPr/>
        </p:nvPicPr>
        <p:blipFill>
          <a:blip r:embed="rId4" cstate="print"/>
          <a:srcRect/>
          <a:stretch>
            <a:fillRect/>
          </a:stretch>
        </p:blipFill>
        <p:spPr bwMode="auto">
          <a:xfrm>
            <a:off x="6262225" y="5065081"/>
            <a:ext cx="614805" cy="163276"/>
          </a:xfrm>
          <a:prstGeom prst="rect">
            <a:avLst/>
          </a:prstGeom>
          <a:noFill/>
        </p:spPr>
      </p:pic>
      <p:pic>
        <p:nvPicPr>
          <p:cNvPr id="22" name="Picture 14" descr="\\cmcreate\brandteam\EPRO\TRANSFER\ppt\Excel2010_bL.png"/>
          <p:cNvPicPr>
            <a:picLocks noChangeAspect="1" noChangeArrowheads="1"/>
          </p:cNvPicPr>
          <p:nvPr/>
        </p:nvPicPr>
        <p:blipFill>
          <a:blip r:embed="rId5" cstate="print"/>
          <a:srcRect/>
          <a:stretch>
            <a:fillRect/>
          </a:stretch>
        </p:blipFill>
        <p:spPr bwMode="auto">
          <a:xfrm>
            <a:off x="7485218" y="3058268"/>
            <a:ext cx="509986" cy="163276"/>
          </a:xfrm>
          <a:prstGeom prst="rect">
            <a:avLst/>
          </a:prstGeom>
          <a:noFill/>
        </p:spPr>
      </p:pic>
      <p:pic>
        <p:nvPicPr>
          <p:cNvPr id="23" name="Picture 16" descr="\\cmcreate\brandteam\EPRO\TRANSFER\ppt\OneNote2010_bL.png"/>
          <p:cNvPicPr>
            <a:picLocks noChangeAspect="1" noChangeArrowheads="1"/>
          </p:cNvPicPr>
          <p:nvPr/>
        </p:nvPicPr>
        <p:blipFill>
          <a:blip r:embed="rId6" cstate="print"/>
          <a:srcRect/>
          <a:stretch>
            <a:fillRect/>
          </a:stretch>
        </p:blipFill>
        <p:spPr bwMode="auto">
          <a:xfrm>
            <a:off x="5196999" y="3058268"/>
            <a:ext cx="772034" cy="161260"/>
          </a:xfrm>
          <a:prstGeom prst="rect">
            <a:avLst/>
          </a:prstGeom>
          <a:noFill/>
        </p:spPr>
      </p:pic>
      <p:pic>
        <p:nvPicPr>
          <p:cNvPr id="24" name="Picture 17" descr="\\cmcreate\brandteam\EPRO\TRANSFER\ppt\Outlook2010_bL.png"/>
          <p:cNvPicPr>
            <a:picLocks noChangeAspect="1" noChangeArrowheads="1"/>
          </p:cNvPicPr>
          <p:nvPr/>
        </p:nvPicPr>
        <p:blipFill>
          <a:blip r:embed="rId7" cstate="print"/>
          <a:srcRect/>
          <a:stretch>
            <a:fillRect/>
          </a:stretch>
        </p:blipFill>
        <p:spPr bwMode="auto">
          <a:xfrm>
            <a:off x="1687359" y="5065081"/>
            <a:ext cx="709545" cy="161260"/>
          </a:xfrm>
          <a:prstGeom prst="rect">
            <a:avLst/>
          </a:prstGeom>
          <a:noFill/>
        </p:spPr>
      </p:pic>
      <p:pic>
        <p:nvPicPr>
          <p:cNvPr id="25" name="Picture 18" descr="\\cmcreate\brandteam\EPRO\TRANSFER\ppt\PPT2010_bL.png"/>
          <p:cNvPicPr>
            <a:picLocks noChangeAspect="1" noChangeArrowheads="1"/>
          </p:cNvPicPr>
          <p:nvPr/>
        </p:nvPicPr>
        <p:blipFill>
          <a:blip r:embed="rId8" cstate="print"/>
          <a:srcRect/>
          <a:stretch>
            <a:fillRect/>
          </a:stretch>
        </p:blipFill>
        <p:spPr bwMode="auto">
          <a:xfrm>
            <a:off x="2908779" y="3058268"/>
            <a:ext cx="901042" cy="163276"/>
          </a:xfrm>
          <a:prstGeom prst="rect">
            <a:avLst/>
          </a:prstGeom>
          <a:noFill/>
        </p:spPr>
      </p:pic>
      <p:pic>
        <p:nvPicPr>
          <p:cNvPr id="26" name="Picture 19" descr="\\cmcreate\brandteam\EPRO\TRANSFER\ppt\Pub2010_bL.png"/>
          <p:cNvPicPr>
            <a:picLocks noChangeAspect="1" noChangeArrowheads="1"/>
          </p:cNvPicPr>
          <p:nvPr/>
        </p:nvPicPr>
        <p:blipFill>
          <a:blip r:embed="rId9" cstate="print"/>
          <a:srcRect/>
          <a:stretch>
            <a:fillRect/>
          </a:stretch>
        </p:blipFill>
        <p:spPr bwMode="auto">
          <a:xfrm>
            <a:off x="3984317" y="5065081"/>
            <a:ext cx="753893" cy="163276"/>
          </a:xfrm>
          <a:prstGeom prst="rect">
            <a:avLst/>
          </a:prstGeom>
          <a:noFill/>
        </p:spPr>
      </p:pic>
      <p:pic>
        <p:nvPicPr>
          <p:cNvPr id="27" name="Picture 2" descr="\\cmcreate\brandteam\EPRO\TRANSFER\ppt\Word2010_256.png"/>
          <p:cNvPicPr>
            <a:picLocks noChangeAspect="1" noChangeArrowheads="1"/>
          </p:cNvPicPr>
          <p:nvPr/>
        </p:nvPicPr>
        <p:blipFill>
          <a:blip r:embed="rId10" cstate="print"/>
          <a:srcRect/>
          <a:stretch>
            <a:fillRect/>
          </a:stretch>
        </p:blipFill>
        <p:spPr bwMode="auto">
          <a:xfrm>
            <a:off x="601509" y="2089241"/>
            <a:ext cx="966787" cy="966786"/>
          </a:xfrm>
          <a:prstGeom prst="rect">
            <a:avLst/>
          </a:prstGeom>
          <a:noFill/>
        </p:spPr>
      </p:pic>
      <p:pic>
        <p:nvPicPr>
          <p:cNvPr id="28" name="Picture 3" descr="\\cmcreate\brandteam\EPRO\TRANSFER\ppt\Access2010_256.png"/>
          <p:cNvPicPr>
            <a:picLocks noChangeAspect="1" noChangeArrowheads="1"/>
          </p:cNvPicPr>
          <p:nvPr/>
        </p:nvPicPr>
        <p:blipFill>
          <a:blip r:embed="rId11" cstate="print"/>
          <a:srcRect/>
          <a:stretch>
            <a:fillRect/>
          </a:stretch>
        </p:blipFill>
        <p:spPr bwMode="auto">
          <a:xfrm>
            <a:off x="6262225" y="4100389"/>
            <a:ext cx="966787" cy="966786"/>
          </a:xfrm>
          <a:prstGeom prst="rect">
            <a:avLst/>
          </a:prstGeom>
          <a:noFill/>
        </p:spPr>
      </p:pic>
      <p:pic>
        <p:nvPicPr>
          <p:cNvPr id="29" name="Picture 4" descr="\\cmcreate\brandteam\EPRO\TRANSFER\ppt\Excel2010_256.png"/>
          <p:cNvPicPr>
            <a:picLocks noChangeAspect="1" noChangeArrowheads="1"/>
          </p:cNvPicPr>
          <p:nvPr/>
        </p:nvPicPr>
        <p:blipFill>
          <a:blip r:embed="rId12" cstate="print"/>
          <a:srcRect/>
          <a:stretch>
            <a:fillRect/>
          </a:stretch>
        </p:blipFill>
        <p:spPr bwMode="auto">
          <a:xfrm>
            <a:off x="7485218" y="2089241"/>
            <a:ext cx="966787" cy="966786"/>
          </a:xfrm>
          <a:prstGeom prst="rect">
            <a:avLst/>
          </a:prstGeom>
          <a:noFill/>
        </p:spPr>
      </p:pic>
      <p:pic>
        <p:nvPicPr>
          <p:cNvPr id="30" name="Picture 6" descr="\\cmcreate\brandteam\EPRO\TRANSFER\ppt\OneNote2010_256.png"/>
          <p:cNvPicPr>
            <a:picLocks noChangeAspect="1" noChangeArrowheads="1"/>
          </p:cNvPicPr>
          <p:nvPr/>
        </p:nvPicPr>
        <p:blipFill>
          <a:blip r:embed="rId13" cstate="print"/>
          <a:srcRect/>
          <a:stretch>
            <a:fillRect/>
          </a:stretch>
        </p:blipFill>
        <p:spPr bwMode="auto">
          <a:xfrm>
            <a:off x="5176840" y="2089241"/>
            <a:ext cx="966787" cy="966786"/>
          </a:xfrm>
          <a:prstGeom prst="rect">
            <a:avLst/>
          </a:prstGeom>
          <a:noFill/>
        </p:spPr>
      </p:pic>
      <p:pic>
        <p:nvPicPr>
          <p:cNvPr id="31" name="Picture 7" descr="\\cmcreate\brandteam\EPRO\TRANSFER\ppt\Outlook2010_256.png"/>
          <p:cNvPicPr>
            <a:picLocks noChangeAspect="1" noChangeArrowheads="1"/>
          </p:cNvPicPr>
          <p:nvPr/>
        </p:nvPicPr>
        <p:blipFill>
          <a:blip r:embed="rId14" cstate="print"/>
          <a:srcRect/>
          <a:stretch>
            <a:fillRect/>
          </a:stretch>
        </p:blipFill>
        <p:spPr bwMode="auto">
          <a:xfrm>
            <a:off x="1687359" y="4100389"/>
            <a:ext cx="966787" cy="966786"/>
          </a:xfrm>
          <a:prstGeom prst="rect">
            <a:avLst/>
          </a:prstGeom>
          <a:noFill/>
        </p:spPr>
      </p:pic>
      <p:pic>
        <p:nvPicPr>
          <p:cNvPr id="32" name="Picture 8" descr="\\cmcreate\brandteam\EPRO\TRANSFER\ppt\PowerPoint2010_256.png"/>
          <p:cNvPicPr>
            <a:picLocks noChangeAspect="1" noChangeArrowheads="1"/>
          </p:cNvPicPr>
          <p:nvPr/>
        </p:nvPicPr>
        <p:blipFill>
          <a:blip r:embed="rId15" cstate="print"/>
          <a:srcRect/>
          <a:stretch>
            <a:fillRect/>
          </a:stretch>
        </p:blipFill>
        <p:spPr bwMode="auto">
          <a:xfrm>
            <a:off x="2908779" y="2089241"/>
            <a:ext cx="966787" cy="966786"/>
          </a:xfrm>
          <a:prstGeom prst="rect">
            <a:avLst/>
          </a:prstGeom>
          <a:noFill/>
        </p:spPr>
      </p:pic>
      <p:pic>
        <p:nvPicPr>
          <p:cNvPr id="33" name="Picture 10" descr="\\cmcreate\brandteam\EPRO\TRANSFER\ppt\Publisher2010_256.png"/>
          <p:cNvPicPr>
            <a:picLocks noChangeAspect="1" noChangeArrowheads="1"/>
          </p:cNvPicPr>
          <p:nvPr/>
        </p:nvPicPr>
        <p:blipFill>
          <a:blip r:embed="rId16" cstate="print"/>
          <a:srcRect/>
          <a:stretch>
            <a:fillRect/>
          </a:stretch>
        </p:blipFill>
        <p:spPr bwMode="auto">
          <a:xfrm>
            <a:off x="3984317" y="4100389"/>
            <a:ext cx="942170" cy="942169"/>
          </a:xfrm>
          <a:prstGeom prst="rect">
            <a:avLst/>
          </a:prstGeom>
          <a:noFill/>
        </p:spPr>
      </p:pic>
    </p:spTree>
    <p:extLst>
      <p:ext uri="{BB962C8B-B14F-4D97-AF65-F5344CB8AC3E}">
        <p14:creationId xmlns:p14="http://schemas.microsoft.com/office/powerpoint/2010/main" val="42013218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ntr" presetSubtype="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par>
                                <p:cTn id="80" presetID="10"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childTnLst>
                          </p:cTn>
                        </p:par>
                        <p:par>
                          <p:cTn id="83" fill="hold">
                            <p:stCondLst>
                              <p:cond delay="500"/>
                            </p:stCondLst>
                            <p:childTnLst>
                              <p:par>
                                <p:cTn id="84" presetID="10" presetClass="entr" presetSubtype="0" fill="hold" grpId="0" nodeType="after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fade">
                                      <p:cBhvr>
                                        <p:cTn id="8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noProof="0" smtClean="0">
                <a:latin typeface="Segoe Light" charset="0"/>
              </a:rPr>
              <a:t>Ribbon</a:t>
            </a:r>
            <a:endParaRPr lang="de-AT" noProof="0">
              <a:latin typeface="Segoe Light" charset="0"/>
            </a:endParaRPr>
          </a:p>
        </p:txBody>
      </p:sp>
      <p:sp>
        <p:nvSpPr>
          <p:cNvPr id="3" name="Subtitle 2"/>
          <p:cNvSpPr>
            <a:spLocks noGrp="1"/>
          </p:cNvSpPr>
          <p:nvPr>
            <p:ph type="subTitle" idx="1"/>
          </p:nvPr>
        </p:nvSpPr>
        <p:spPr/>
        <p:txBody>
          <a:bodyPr>
            <a:normAutofit/>
          </a:bodyPr>
          <a:lstStyle/>
          <a:p>
            <a:pPr marL="228600" indent="-228600">
              <a:spcBef>
                <a:spcPts val="600"/>
              </a:spcBef>
              <a:buFont typeface="Arial" pitchFamily="34" charset="0"/>
              <a:buChar char="•"/>
            </a:pPr>
            <a:r>
              <a:rPr lang="de-AT" noProof="0" dirty="0" smtClean="0"/>
              <a:t>Jetzt in allen Anwendungen verfügbar</a:t>
            </a:r>
          </a:p>
          <a:p>
            <a:pPr marL="228600" indent="-228600">
              <a:spcBef>
                <a:spcPts val="600"/>
              </a:spcBef>
              <a:buFont typeface="Arial" pitchFamily="34" charset="0"/>
              <a:buChar char="•"/>
            </a:pPr>
            <a:r>
              <a:rPr lang="de-AT" noProof="0" dirty="0" smtClean="0"/>
              <a:t>Intuitiver: Erleichtert das Finden der Lieblingsfunktionen und -tools</a:t>
            </a:r>
          </a:p>
          <a:p>
            <a:pPr marL="228600" indent="-228600">
              <a:spcBef>
                <a:spcPts val="600"/>
              </a:spcBef>
              <a:buFont typeface="Arial" pitchFamily="34" charset="0"/>
              <a:buChar char="•"/>
            </a:pPr>
            <a:r>
              <a:rPr lang="de-AT" noProof="0" dirty="0" smtClean="0"/>
              <a:t>Toll aussehende Dokumente schneller und einfacher erstellen</a:t>
            </a:r>
            <a:endParaRPr lang="de-AT" noProof="0"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2889"/>
          <a:stretch/>
        </p:blipFill>
        <p:spPr bwMode="auto">
          <a:xfrm>
            <a:off x="752475" y="3429000"/>
            <a:ext cx="7532370" cy="1276350"/>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noProof="0" smtClean="0">
                <a:latin typeface="Segoe Light" charset="0"/>
              </a:rPr>
              <a:t>Backstage™ View</a:t>
            </a:r>
            <a:endParaRPr lang="de-AT" noProof="0">
              <a:latin typeface="Segoe Light" charset="0"/>
            </a:endParaRPr>
          </a:p>
        </p:txBody>
      </p:sp>
      <p:sp>
        <p:nvSpPr>
          <p:cNvPr id="3" name="Subtitle 2"/>
          <p:cNvSpPr>
            <a:spLocks noGrp="1"/>
          </p:cNvSpPr>
          <p:nvPr>
            <p:ph type="subTitle" idx="1"/>
          </p:nvPr>
        </p:nvSpPr>
        <p:spPr/>
        <p:txBody>
          <a:bodyPr>
            <a:normAutofit/>
          </a:bodyPr>
          <a:lstStyle/>
          <a:p>
            <a:pPr marL="228600" indent="-228600">
              <a:spcBef>
                <a:spcPts val="600"/>
              </a:spcBef>
              <a:buFont typeface="Arial" pitchFamily="34" charset="0"/>
              <a:buChar char="•"/>
            </a:pPr>
            <a:r>
              <a:rPr lang="de-AT" noProof="0" dirty="0" smtClean="0"/>
              <a:t>Umfassende Vollbild-Umgebung für die Arbeit mit Dokumenten</a:t>
            </a:r>
          </a:p>
          <a:p>
            <a:pPr marL="228600" indent="-228600">
              <a:spcBef>
                <a:spcPts val="600"/>
              </a:spcBef>
              <a:buFont typeface="Arial" pitchFamily="34" charset="0"/>
              <a:buChar char="•"/>
            </a:pPr>
            <a:r>
              <a:rPr lang="de-AT" dirty="0" smtClean="0"/>
              <a:t>Dokumente schnell speichern, drucken, teilen und veröffentlichen</a:t>
            </a:r>
            <a:endParaRPr lang="de-AT" noProof="0" dirty="0" smtClean="0"/>
          </a:p>
          <a:p>
            <a:pPr marL="228600" indent="-228600">
              <a:spcBef>
                <a:spcPts val="600"/>
              </a:spcBef>
              <a:buFont typeface="Arial" pitchFamily="34" charset="0"/>
              <a:buChar char="•"/>
            </a:pPr>
            <a:r>
              <a:rPr lang="de-AT" noProof="0" dirty="0" smtClean="0"/>
              <a:t>Dokumenteneigenschaften und Optionen bearbeiten</a:t>
            </a:r>
            <a:endParaRPr lang="de-AT" noProof="0"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8284"/>
          <a:stretch/>
        </p:blipFill>
        <p:spPr bwMode="auto">
          <a:xfrm>
            <a:off x="1626870" y="3059628"/>
            <a:ext cx="5897880" cy="2729944"/>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spTree>
    <p:extLst>
      <p:ext uri="{BB962C8B-B14F-4D97-AF65-F5344CB8AC3E}">
        <p14:creationId xmlns:p14="http://schemas.microsoft.com/office/powerpoint/2010/main" val="11092832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noProof="0" dirty="0" smtClean="0">
                <a:latin typeface="Segoe Light" charset="0"/>
              </a:rPr>
              <a:t>Dateikompatibilität</a:t>
            </a:r>
            <a:endParaRPr lang="de-AT" noProof="0" dirty="0">
              <a:latin typeface="Segoe Light" charset="0"/>
            </a:endParaRPr>
          </a:p>
        </p:txBody>
      </p:sp>
      <p:sp>
        <p:nvSpPr>
          <p:cNvPr id="3" name="Subtitle 2"/>
          <p:cNvSpPr>
            <a:spLocks noGrp="1"/>
          </p:cNvSpPr>
          <p:nvPr>
            <p:ph type="subTitle" idx="1"/>
          </p:nvPr>
        </p:nvSpPr>
        <p:spPr/>
        <p:txBody>
          <a:bodyPr>
            <a:normAutofit/>
          </a:bodyPr>
          <a:lstStyle/>
          <a:p>
            <a:pPr marL="228600" indent="-228600">
              <a:spcBef>
                <a:spcPts val="600"/>
              </a:spcBef>
              <a:buFont typeface="Arial" pitchFamily="34" charset="0"/>
              <a:buChar char="•"/>
            </a:pPr>
            <a:r>
              <a:rPr lang="de-AT" noProof="0" dirty="0" smtClean="0"/>
              <a:t>Office 2010 Dokumente in Office 2003 oder 2007 Formaten speichern</a:t>
            </a:r>
          </a:p>
          <a:p>
            <a:pPr marL="228600" indent="-228600">
              <a:spcBef>
                <a:spcPts val="600"/>
              </a:spcBef>
              <a:buFont typeface="Arial" pitchFamily="34" charset="0"/>
              <a:buChar char="•"/>
            </a:pPr>
            <a:r>
              <a:rPr lang="de-AT" noProof="0" dirty="0" smtClean="0"/>
              <a:t>Mit früheren Office Versionen erstellte </a:t>
            </a:r>
            <a:r>
              <a:rPr lang="de-AT" noProof="0" dirty="0" err="1" smtClean="0"/>
              <a:t>Dateie</a:t>
            </a:r>
            <a:r>
              <a:rPr lang="de-AT" dirty="0" smtClean="0"/>
              <a:t>n </a:t>
            </a:r>
            <a:r>
              <a:rPr lang="de-AT" noProof="0" dirty="0" smtClean="0"/>
              <a:t>in das Office 2010 Format umwandeln, um neue Funktionen zu ermöglichen</a:t>
            </a:r>
          </a:p>
          <a:p>
            <a:pPr marL="228600" indent="-228600">
              <a:spcBef>
                <a:spcPts val="600"/>
              </a:spcBef>
              <a:buFont typeface="Arial" pitchFamily="34" charset="0"/>
              <a:buChar char="•"/>
            </a:pPr>
            <a:r>
              <a:rPr lang="de-AT" noProof="0" dirty="0" smtClean="0"/>
              <a:t>Direkt von Office 2010 als PDF speichern</a:t>
            </a:r>
          </a:p>
          <a:p>
            <a:pPr marL="228600" indent="-228600">
              <a:spcBef>
                <a:spcPts val="600"/>
              </a:spcBef>
              <a:buFont typeface="Arial" pitchFamily="34" charset="0"/>
              <a:buChar char="•"/>
            </a:pPr>
            <a:r>
              <a:rPr lang="de-AT" dirty="0" smtClean="0"/>
              <a:t>Auch ODF Formate öffnen und speichern</a:t>
            </a:r>
            <a:endParaRPr lang="de-AT" noProof="0"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865" t="11088" r="10664" b="20526"/>
          <a:stretch/>
        </p:blipFill>
        <p:spPr bwMode="auto">
          <a:xfrm>
            <a:off x="2333625" y="3536492"/>
            <a:ext cx="4476750" cy="2438402"/>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spTree>
    <p:extLst>
      <p:ext uri="{BB962C8B-B14F-4D97-AF65-F5344CB8AC3E}">
        <p14:creationId xmlns:p14="http://schemas.microsoft.com/office/powerpoint/2010/main" val="163988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de-AT" sz="6000" noProof="0" smtClean="0"/>
              <a:t>Vorteile von</a:t>
            </a:r>
            <a:br>
              <a:rPr lang="de-AT" sz="6000" noProof="0" smtClean="0"/>
            </a:br>
            <a:r>
              <a:rPr lang="de-AT" sz="6000" noProof="0" smtClean="0"/>
              <a:t>Office 2010</a:t>
            </a:r>
            <a:endParaRPr lang="de-AT" sz="6000" noProof="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85800"/>
            <a:r>
              <a:rPr lang="de-AT" noProof="0" smtClean="0">
                <a:solidFill>
                  <a:schemeClr val="tx1"/>
                </a:solidFill>
                <a:latin typeface="Segoe Semibold" charset="0"/>
              </a:rPr>
              <a:t>Word</a:t>
            </a:r>
            <a:r>
              <a:rPr lang="de-AT" sz="2500" noProof="0" smtClean="0">
                <a:solidFill>
                  <a:schemeClr val="tx1">
                    <a:lumMod val="50000"/>
                    <a:lumOff val="50000"/>
                  </a:schemeClr>
                </a:solidFill>
              </a:rPr>
              <a:t>2010</a:t>
            </a:r>
            <a:endParaRPr lang="de-AT" sz="2500" noProof="0">
              <a:solidFill>
                <a:schemeClr val="tx1">
                  <a:lumMod val="50000"/>
                  <a:lumOff val="50000"/>
                </a:schemeClr>
              </a:solidFill>
            </a:endParaRPr>
          </a:p>
        </p:txBody>
      </p:sp>
      <p:sp>
        <p:nvSpPr>
          <p:cNvPr id="3" name="Subtitle 2"/>
          <p:cNvSpPr>
            <a:spLocks noGrp="1"/>
          </p:cNvSpPr>
          <p:nvPr>
            <p:ph type="subTitle" idx="1"/>
          </p:nvPr>
        </p:nvSpPr>
        <p:spPr>
          <a:xfrm>
            <a:off x="457201" y="1790701"/>
            <a:ext cx="4057650" cy="1638299"/>
          </a:xfrm>
        </p:spPr>
        <p:txBody>
          <a:bodyPr numCol="1">
            <a:normAutofit fontScale="92500" lnSpcReduction="10000"/>
          </a:bodyPr>
          <a:lstStyle/>
          <a:p>
            <a:pPr>
              <a:spcBef>
                <a:spcPts val="600"/>
              </a:spcBef>
            </a:pPr>
            <a:r>
              <a:rPr lang="de-AT" noProof="0" dirty="0" smtClean="0">
                <a:solidFill>
                  <a:schemeClr val="tx1"/>
                </a:solidFill>
                <a:latin typeface="Segoe Semibold" charset="0"/>
              </a:rPr>
              <a:t>Bildbearbeitungswerkzeuge</a:t>
            </a:r>
          </a:p>
          <a:p>
            <a:pPr>
              <a:spcBef>
                <a:spcPts val="600"/>
              </a:spcBef>
            </a:pPr>
            <a:r>
              <a:rPr lang="de-AT" sz="1800" noProof="0" dirty="0" smtClean="0"/>
              <a:t>Dokumenten visuelle Wirkung geben, ohne Word 2010 zu verlassen. Farben anpassen, Hintergrund freistellen, zuschneiden, Filter und Effekte anwenden.</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668" y="1055418"/>
            <a:ext cx="630507" cy="630507"/>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4610100" y="1790701"/>
            <a:ext cx="4076700" cy="1828800"/>
          </a:xfrm>
          <a:prstGeom prst="rect">
            <a:avLst/>
          </a:prstGeom>
        </p:spPr>
        <p:txBody>
          <a:bodyPr vert="horz" lIns="91440" tIns="45720" rIns="91440" bIns="45720" numCol="1" rtlCol="0">
            <a:normAutofit/>
          </a:bodyPr>
          <a:lstStyle>
            <a:lvl1pPr marL="0" indent="0" algn="l" defTabSz="457200" rtl="0" eaLnBrk="1" latinLnBrk="0" hangingPunct="1">
              <a:spcBef>
                <a:spcPct val="20000"/>
              </a:spcBef>
              <a:buFont typeface="Arial"/>
              <a:buNone/>
              <a:defRPr sz="2000" kern="1200">
                <a:solidFill>
                  <a:schemeClr val="tx1">
                    <a:lumMod val="50000"/>
                    <a:lumOff val="50000"/>
                  </a:schemeClr>
                </a:solidFill>
                <a:latin typeface="Segoe"/>
                <a:ea typeface="+mn-ea"/>
                <a:cs typeface="+mn-cs"/>
              </a:defRPr>
            </a:lvl1pPr>
            <a:lvl2pPr marL="4572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3pPr>
            <a:lvl4pPr marL="13716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4pPr>
            <a:lvl5pPr marL="18288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14300">
              <a:spcBef>
                <a:spcPts val="600"/>
              </a:spcBef>
            </a:pPr>
            <a:r>
              <a:rPr lang="de-AT" dirty="0" smtClean="0">
                <a:solidFill>
                  <a:schemeClr val="tx1"/>
                </a:solidFill>
                <a:latin typeface="Segoe Semibold" charset="0"/>
              </a:rPr>
              <a:t>SmartArt™ Grafiken</a:t>
            </a:r>
          </a:p>
          <a:p>
            <a:pPr marL="114300">
              <a:spcBef>
                <a:spcPts val="600"/>
              </a:spcBef>
            </a:pPr>
            <a:r>
              <a:rPr lang="de-AT" sz="1800" dirty="0" smtClean="0">
                <a:latin typeface="Segoe" charset="0"/>
              </a:rPr>
              <a:t>Wichtige Informationen </a:t>
            </a:r>
            <a:r>
              <a:rPr lang="de-AT" sz="1800" dirty="0" err="1" smtClean="0">
                <a:latin typeface="Segoe" charset="0"/>
              </a:rPr>
              <a:t>effeiktiver</a:t>
            </a:r>
            <a:r>
              <a:rPr lang="de-AT" sz="1800" dirty="0" smtClean="0">
                <a:latin typeface="Segoe" charset="0"/>
              </a:rPr>
              <a:t> darstellen. Stile anwenden, Farben anpassen, Animation, Effekte und vieles mehr.</a:t>
            </a:r>
            <a:endParaRPr lang="de-AT" sz="1800" dirty="0">
              <a:latin typeface="Segoe" charset="0"/>
            </a:endParaRP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303" t="1640" r="12903" b="6179"/>
          <a:stretch/>
        </p:blipFill>
        <p:spPr bwMode="auto">
          <a:xfrm>
            <a:off x="721815" y="3442975"/>
            <a:ext cx="3326034" cy="2431912"/>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895" t="1640" r="10360" b="6179"/>
          <a:stretch/>
        </p:blipFill>
        <p:spPr bwMode="auto">
          <a:xfrm>
            <a:off x="4978062" y="3442975"/>
            <a:ext cx="3323908" cy="2431912"/>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spTree>
    <p:extLst>
      <p:ext uri="{BB962C8B-B14F-4D97-AF65-F5344CB8AC3E}">
        <p14:creationId xmlns:p14="http://schemas.microsoft.com/office/powerpoint/2010/main" val="1635641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left)">
                                      <p:cBhvr>
                                        <p:cTn id="28" dur="500"/>
                                        <p:tgtEl>
                                          <p:spTgt spid="6">
                                            <p:txEl>
                                              <p:pRg st="0" end="0"/>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indent="685800"/>
            <a:r>
              <a:rPr lang="de-AT" noProof="0" smtClean="0">
                <a:solidFill>
                  <a:schemeClr val="tx1"/>
                </a:solidFill>
                <a:latin typeface="Segoe Semibold" charset="0"/>
              </a:rPr>
              <a:t>Excel</a:t>
            </a:r>
            <a:r>
              <a:rPr lang="de-AT" sz="2500" noProof="0" smtClean="0">
                <a:solidFill>
                  <a:schemeClr val="tx1">
                    <a:lumMod val="50000"/>
                    <a:lumOff val="50000"/>
                  </a:schemeClr>
                </a:solidFill>
              </a:rPr>
              <a:t>2010</a:t>
            </a:r>
            <a:endParaRPr lang="de-AT" noProof="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668" y="1055418"/>
            <a:ext cx="630507" cy="630507"/>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txBox="1">
            <a:spLocks/>
          </p:cNvSpPr>
          <p:nvPr/>
        </p:nvSpPr>
        <p:spPr>
          <a:xfrm>
            <a:off x="465667" y="1790701"/>
            <a:ext cx="3982507" cy="1828800"/>
          </a:xfrm>
          <a:prstGeom prst="rect">
            <a:avLst/>
          </a:prstGeom>
        </p:spPr>
        <p:txBody>
          <a:bodyPr vert="horz" lIns="91440" tIns="45720" rIns="91440" bIns="45720" numCol="1" rtlCol="0">
            <a:normAutofit/>
          </a:bodyPr>
          <a:lstStyle>
            <a:lvl1pPr marL="0" indent="0" algn="l" defTabSz="457200" rtl="0" eaLnBrk="1" latinLnBrk="0" hangingPunct="1">
              <a:spcBef>
                <a:spcPct val="20000"/>
              </a:spcBef>
              <a:buFont typeface="Arial"/>
              <a:buNone/>
              <a:defRPr sz="2000" kern="1200">
                <a:solidFill>
                  <a:schemeClr val="tx1">
                    <a:lumMod val="50000"/>
                    <a:lumOff val="50000"/>
                  </a:schemeClr>
                </a:solidFill>
                <a:latin typeface="Segoe"/>
                <a:ea typeface="+mn-ea"/>
                <a:cs typeface="+mn-cs"/>
              </a:defRPr>
            </a:lvl1pPr>
            <a:lvl2pPr marL="4572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3pPr>
            <a:lvl4pPr marL="13716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4pPr>
            <a:lvl5pPr marL="18288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pPr>
            <a:r>
              <a:rPr lang="de-AT" dirty="0" err="1" smtClean="0">
                <a:solidFill>
                  <a:schemeClr val="tx1"/>
                </a:solidFill>
                <a:latin typeface="Segoe Semibold" charset="0"/>
              </a:rPr>
              <a:t>Sparklines</a:t>
            </a:r>
            <a:endParaRPr lang="de-AT" dirty="0" smtClean="0">
              <a:solidFill>
                <a:schemeClr val="tx1"/>
              </a:solidFill>
              <a:latin typeface="Segoe Semibold" charset="0"/>
            </a:endParaRPr>
          </a:p>
          <a:p>
            <a:pPr>
              <a:spcBef>
                <a:spcPts val="600"/>
              </a:spcBef>
            </a:pPr>
            <a:r>
              <a:rPr lang="de-AT" sz="1800" dirty="0" smtClean="0"/>
              <a:t>Mini-Diagramme in einzelnen Zellen erstellen um rasch Datentrends und Muster zu erkennen.</a:t>
            </a:r>
          </a:p>
        </p:txBody>
      </p:sp>
      <p:sp>
        <p:nvSpPr>
          <p:cNvPr id="9" name="Subtitle 2"/>
          <p:cNvSpPr txBox="1">
            <a:spLocks/>
          </p:cNvSpPr>
          <p:nvPr/>
        </p:nvSpPr>
        <p:spPr>
          <a:xfrm>
            <a:off x="4610100" y="1790701"/>
            <a:ext cx="4038600" cy="1612364"/>
          </a:xfrm>
          <a:prstGeom prst="rect">
            <a:avLst/>
          </a:prstGeom>
        </p:spPr>
        <p:txBody>
          <a:bodyPr vert="horz" lIns="91440" tIns="45720" rIns="91440" bIns="45720" numCol="1" rtlCol="0">
            <a:normAutofit/>
          </a:bodyPr>
          <a:lstStyle>
            <a:lvl1pPr marL="0" indent="0" algn="l" defTabSz="457200" rtl="0" eaLnBrk="1" latinLnBrk="0" hangingPunct="1">
              <a:spcBef>
                <a:spcPct val="20000"/>
              </a:spcBef>
              <a:buFont typeface="Arial"/>
              <a:buNone/>
              <a:defRPr sz="2000" kern="1200">
                <a:solidFill>
                  <a:schemeClr val="tx1">
                    <a:lumMod val="50000"/>
                    <a:lumOff val="50000"/>
                  </a:schemeClr>
                </a:solidFill>
                <a:latin typeface="Segoe"/>
                <a:ea typeface="+mn-ea"/>
                <a:cs typeface="+mn-cs"/>
              </a:defRPr>
            </a:lvl1pPr>
            <a:lvl2pPr marL="4572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3pPr>
            <a:lvl4pPr marL="13716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4pPr>
            <a:lvl5pPr marL="18288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14300" lvl="0">
              <a:spcBef>
                <a:spcPts val="600"/>
              </a:spcBef>
            </a:pPr>
            <a:r>
              <a:rPr lang="de-AT" dirty="0" smtClean="0">
                <a:solidFill>
                  <a:prstClr val="black"/>
                </a:solidFill>
                <a:latin typeface="Segoe Semibold" charset="0"/>
              </a:rPr>
              <a:t>Bedingte Formatierung</a:t>
            </a:r>
          </a:p>
          <a:p>
            <a:pPr marL="114300" lvl="0">
              <a:spcBef>
                <a:spcPts val="600"/>
              </a:spcBef>
            </a:pPr>
            <a:r>
              <a:rPr lang="de-AT" sz="1800" dirty="0" smtClean="0">
                <a:latin typeface="Segoe" charset="0"/>
              </a:rPr>
              <a:t>Daten einfach analysieren durch neue und verbesserte Tools zum Hervorheben bestimmter Werte in einem Datenbereich.</a:t>
            </a:r>
            <a:endParaRPr lang="de-AT" sz="1800" dirty="0">
              <a:latin typeface="Segoe"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03849" y="3326863"/>
            <a:ext cx="1514315" cy="2431912"/>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74302" y="3403065"/>
            <a:ext cx="3245728" cy="2431912"/>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500"/>
                                        <p:tgtEl>
                                          <p:spTgt spid="8">
                                            <p:txEl>
                                              <p:pRg st="1" end="1"/>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left)">
                                      <p:cBhvr>
                                        <p:cTn id="28" dur="500"/>
                                        <p:tgtEl>
                                          <p:spTgt spid="9">
                                            <p:txEl>
                                              <p:pRg st="0" end="0"/>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fade">
                                      <p:cBhvr>
                                        <p:cTn id="32" dur="500"/>
                                        <p:tgtEl>
                                          <p:spTgt spid="9">
                                            <p:txEl>
                                              <p:pRg st="1" end="1"/>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indent="685800"/>
            <a:r>
              <a:rPr lang="de-AT" noProof="0" smtClean="0">
                <a:solidFill>
                  <a:schemeClr val="tx1"/>
                </a:solidFill>
                <a:latin typeface="Segoe Semibold" charset="0"/>
              </a:rPr>
              <a:t>PowerPoint</a:t>
            </a:r>
            <a:r>
              <a:rPr lang="de-AT" sz="1400" noProof="0" smtClean="0">
                <a:latin typeface="Segoe Semibold" charset="0"/>
              </a:rPr>
              <a:t> </a:t>
            </a:r>
            <a:r>
              <a:rPr lang="de-AT" sz="2500" noProof="0" smtClean="0">
                <a:solidFill>
                  <a:schemeClr val="tx1">
                    <a:lumMod val="50000"/>
                    <a:lumOff val="50000"/>
                  </a:schemeClr>
                </a:solidFill>
              </a:rPr>
              <a:t>2010</a:t>
            </a:r>
            <a:endParaRPr lang="de-AT" noProof="0"/>
          </a:p>
        </p:txBody>
      </p:sp>
      <p:sp>
        <p:nvSpPr>
          <p:cNvPr id="8" name="Subtitle 2"/>
          <p:cNvSpPr>
            <a:spLocks noGrp="1"/>
          </p:cNvSpPr>
          <p:nvPr>
            <p:ph type="subTitle" idx="1"/>
          </p:nvPr>
        </p:nvSpPr>
        <p:spPr>
          <a:xfrm>
            <a:off x="457200" y="1790701"/>
            <a:ext cx="4371975" cy="4467223"/>
          </a:xfrm>
        </p:spPr>
        <p:txBody>
          <a:bodyPr numCol="1">
            <a:noAutofit/>
          </a:bodyPr>
          <a:lstStyle/>
          <a:p>
            <a:pPr>
              <a:spcBef>
                <a:spcPts val="600"/>
              </a:spcBef>
            </a:pPr>
            <a:r>
              <a:rPr lang="de-AT" noProof="0" dirty="0" smtClean="0">
                <a:solidFill>
                  <a:schemeClr val="tx1"/>
                </a:solidFill>
                <a:latin typeface="Segoe Semibold" charset="0"/>
              </a:rPr>
              <a:t>Videobearbeitungswerkzeuge</a:t>
            </a:r>
          </a:p>
          <a:p>
            <a:pPr>
              <a:spcBef>
                <a:spcPts val="600"/>
              </a:spcBef>
            </a:pPr>
            <a:r>
              <a:rPr lang="de-AT" sz="1800" noProof="0" dirty="0" smtClean="0"/>
              <a:t>Einbetten und bearbeiten von Videodateien direkt in PowerPoint 2010. Videos schneiden, Stile </a:t>
            </a:r>
            <a:r>
              <a:rPr lang="de-AT" sz="1800" noProof="0" dirty="0" err="1" smtClean="0"/>
              <a:t>un</a:t>
            </a:r>
            <a:r>
              <a:rPr lang="de-AT" sz="1800" dirty="0" smtClean="0"/>
              <a:t>d </a:t>
            </a:r>
            <a:r>
              <a:rPr lang="de-AT" sz="1800" dirty="0"/>
              <a:t>E</a:t>
            </a:r>
            <a:r>
              <a:rPr lang="de-AT" sz="1800" dirty="0" smtClean="0"/>
              <a:t>ffekte anwenden, wie  Spiegelungen, Schatten und 3D-Rotationen</a:t>
            </a:r>
            <a:r>
              <a:rPr lang="de-AT" sz="1800" noProof="0" dirty="0" smtClean="0"/>
              <a:t>.</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668" y="1055418"/>
            <a:ext cx="630507" cy="630507"/>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txBox="1">
            <a:spLocks/>
          </p:cNvSpPr>
          <p:nvPr/>
        </p:nvSpPr>
        <p:spPr>
          <a:xfrm>
            <a:off x="4610100" y="1790701"/>
            <a:ext cx="4076700" cy="2714624"/>
          </a:xfrm>
          <a:prstGeom prst="rect">
            <a:avLst/>
          </a:prstGeom>
        </p:spPr>
        <p:txBody>
          <a:bodyPr vert="horz" lIns="91440" tIns="45720" rIns="91440" bIns="45720" numCol="1" rtlCol="0">
            <a:normAutofit/>
          </a:bodyPr>
          <a:lstStyle>
            <a:lvl1pPr marL="0" indent="0" algn="l" defTabSz="457200" rtl="0" eaLnBrk="1" latinLnBrk="0" hangingPunct="1">
              <a:spcBef>
                <a:spcPct val="20000"/>
              </a:spcBef>
              <a:buFont typeface="Arial"/>
              <a:buNone/>
              <a:defRPr sz="2000" kern="1200">
                <a:solidFill>
                  <a:schemeClr val="tx1">
                    <a:lumMod val="50000"/>
                    <a:lumOff val="50000"/>
                  </a:schemeClr>
                </a:solidFill>
                <a:latin typeface="Segoe"/>
                <a:ea typeface="+mn-ea"/>
                <a:cs typeface="+mn-cs"/>
              </a:defRPr>
            </a:lvl1pPr>
            <a:lvl2pPr marL="4572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3pPr>
            <a:lvl4pPr marL="13716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4pPr>
            <a:lvl5pPr marL="18288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14300">
              <a:spcBef>
                <a:spcPts val="600"/>
              </a:spcBef>
            </a:pPr>
            <a:r>
              <a:rPr lang="en-US" dirty="0" smtClean="0">
                <a:solidFill>
                  <a:schemeClr val="tx1"/>
                </a:solidFill>
                <a:latin typeface="Segoe Semibold" charset="0"/>
              </a:rPr>
              <a:t>Broadcast Slide Show</a:t>
            </a:r>
            <a:endParaRPr lang="en-US" dirty="0">
              <a:solidFill>
                <a:schemeClr val="tx1"/>
              </a:solidFill>
              <a:latin typeface="Segoe Semibold" charset="0"/>
            </a:endParaRPr>
          </a:p>
          <a:p>
            <a:pPr marL="114300">
              <a:spcBef>
                <a:spcPts val="600"/>
              </a:spcBef>
            </a:pPr>
            <a:r>
              <a:rPr lang="de-AT" sz="1800" dirty="0" smtClean="0">
                <a:latin typeface="Segoe" charset="0"/>
              </a:rPr>
              <a:t>PowerPoint Präsentationen direkt und live </a:t>
            </a:r>
            <a:r>
              <a:rPr lang="de-AT" sz="1800" dirty="0" err="1" smtClean="0">
                <a:latin typeface="Segoe" charset="0"/>
              </a:rPr>
              <a:t>in’s</a:t>
            </a:r>
            <a:r>
              <a:rPr lang="de-AT" sz="1800" dirty="0" smtClean="0">
                <a:latin typeface="Segoe" charset="0"/>
              </a:rPr>
              <a:t> Internet </a:t>
            </a:r>
            <a:r>
              <a:rPr lang="de-AT" sz="1800" dirty="0" err="1" smtClean="0">
                <a:latin typeface="Segoe" charset="0"/>
              </a:rPr>
              <a:t>streamen</a:t>
            </a:r>
            <a:r>
              <a:rPr lang="de-AT" sz="1800" dirty="0" smtClean="0">
                <a:latin typeface="Segoe" charset="0"/>
              </a:rPr>
              <a:t>. PowerPoint erstellt einen Link zum weitergeben. Jeder, der den Link hat, kann während der Übertragung die Präsentation betrachten.</a:t>
            </a:r>
            <a:endParaRPr lang="de-AT" sz="1800" dirty="0">
              <a:latin typeface="Segoe" charset="0"/>
            </a:endParaRPr>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5713"/>
          <a:stretch/>
        </p:blipFill>
        <p:spPr bwMode="auto">
          <a:xfrm>
            <a:off x="773082" y="3631118"/>
            <a:ext cx="3242549" cy="2049805"/>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577" t="8894" r="13654" b="26963"/>
          <a:stretch/>
        </p:blipFill>
        <p:spPr bwMode="auto">
          <a:xfrm>
            <a:off x="5191613" y="4009661"/>
            <a:ext cx="3200400" cy="1671262"/>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left)">
                                      <p:cBhvr>
                                        <p:cTn id="20" dur="500"/>
                                        <p:tgtEl>
                                          <p:spTgt spid="8">
                                            <p:txEl>
                                              <p:pRg st="1" end="1"/>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left)">
                                      <p:cBhvr>
                                        <p:cTn id="29" dur="500"/>
                                        <p:tgtEl>
                                          <p:spTgt spid="9">
                                            <p:txEl>
                                              <p:pRg st="0" end="0"/>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fade">
                                      <p:cBhvr>
                                        <p:cTn id="33" dur="500"/>
                                        <p:tgtEl>
                                          <p:spTgt spid="9">
                                            <p:txEl>
                                              <p:pRg st="1" end="1"/>
                                            </p:txEl>
                                          </p:spTgt>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85800"/>
            <a:r>
              <a:rPr lang="de-AT" noProof="0" smtClean="0">
                <a:solidFill>
                  <a:schemeClr val="tx1"/>
                </a:solidFill>
                <a:latin typeface="Segoe Semibold" charset="0"/>
              </a:rPr>
              <a:t>OneNote</a:t>
            </a:r>
            <a:r>
              <a:rPr lang="de-AT" sz="2500" noProof="0" smtClean="0">
                <a:solidFill>
                  <a:schemeClr val="tx1">
                    <a:lumMod val="50000"/>
                    <a:lumOff val="50000"/>
                  </a:schemeClr>
                </a:solidFill>
              </a:rPr>
              <a:t>2010</a:t>
            </a:r>
            <a:endParaRPr lang="de-AT" noProof="0"/>
          </a:p>
        </p:txBody>
      </p:sp>
      <p:pic>
        <p:nvPicPr>
          <p:cNvPr id="3075" name="Picture 3" descr="C:\Users\Windows 7\Documents\OfficePPT\Apps\OneNo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68" y="1055418"/>
            <a:ext cx="630507" cy="630507"/>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409575" y="1790701"/>
            <a:ext cx="3981450" cy="1828800"/>
          </a:xfrm>
          <a:prstGeom prst="rect">
            <a:avLst/>
          </a:prstGeom>
        </p:spPr>
        <p:txBody>
          <a:bodyPr vert="horz" lIns="91440" tIns="45720" rIns="91440" bIns="45720" numCol="1" rtlCol="0">
            <a:normAutofit/>
          </a:bodyPr>
          <a:lstStyle>
            <a:lvl1pPr marL="0" indent="0" algn="l" defTabSz="457200" rtl="0" eaLnBrk="1" latinLnBrk="0" hangingPunct="1">
              <a:spcBef>
                <a:spcPct val="20000"/>
              </a:spcBef>
              <a:buFont typeface="Arial"/>
              <a:buNone/>
              <a:defRPr sz="2000" kern="1200">
                <a:solidFill>
                  <a:schemeClr val="tx1">
                    <a:lumMod val="50000"/>
                    <a:lumOff val="50000"/>
                  </a:schemeClr>
                </a:solidFill>
                <a:latin typeface="Segoe"/>
                <a:ea typeface="+mn-ea"/>
                <a:cs typeface="+mn-cs"/>
              </a:defRPr>
            </a:lvl1pPr>
            <a:lvl2pPr marL="4572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3pPr>
            <a:lvl4pPr marL="13716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4pPr>
            <a:lvl5pPr marL="18288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pPr>
            <a:r>
              <a:rPr lang="de-AT" dirty="0" smtClean="0">
                <a:solidFill>
                  <a:schemeClr val="tx1"/>
                </a:solidFill>
                <a:latin typeface="Segoe Semibold" charset="0"/>
              </a:rPr>
              <a:t>Grundlegendes</a:t>
            </a:r>
          </a:p>
          <a:p>
            <a:pPr>
              <a:spcBef>
                <a:spcPts val="600"/>
              </a:spcBef>
            </a:pPr>
            <a:r>
              <a:rPr lang="de-AT" sz="1800" dirty="0" smtClean="0"/>
              <a:t>Sammeln, Organisieren und Teilen von Notizen, Bildern, Video-, und Audio </a:t>
            </a:r>
            <a:r>
              <a:rPr lang="de-AT" sz="1800" dirty="0"/>
              <a:t>I</a:t>
            </a:r>
            <a:r>
              <a:rPr lang="de-AT" sz="1800" dirty="0" smtClean="0"/>
              <a:t>nformation an einem einfach zu erreichenden Ort.</a:t>
            </a:r>
          </a:p>
        </p:txBody>
      </p:sp>
      <p:sp>
        <p:nvSpPr>
          <p:cNvPr id="8" name="Subtitle 2"/>
          <p:cNvSpPr txBox="1">
            <a:spLocks/>
          </p:cNvSpPr>
          <p:nvPr/>
        </p:nvSpPr>
        <p:spPr>
          <a:xfrm>
            <a:off x="4600574" y="1790701"/>
            <a:ext cx="4086225" cy="1828800"/>
          </a:xfrm>
          <a:prstGeom prst="rect">
            <a:avLst/>
          </a:prstGeom>
        </p:spPr>
        <p:txBody>
          <a:bodyPr vert="horz" lIns="91440" tIns="45720" rIns="91440" bIns="45720" numCol="1" rtlCol="0">
            <a:normAutofit fontScale="92500"/>
          </a:bodyPr>
          <a:lstStyle>
            <a:lvl1pPr marL="0" indent="0" algn="l" defTabSz="457200" rtl="0" eaLnBrk="1" latinLnBrk="0" hangingPunct="1">
              <a:spcBef>
                <a:spcPct val="20000"/>
              </a:spcBef>
              <a:buFont typeface="Arial"/>
              <a:buNone/>
              <a:defRPr sz="2000" kern="1200">
                <a:solidFill>
                  <a:schemeClr val="tx1">
                    <a:lumMod val="50000"/>
                    <a:lumOff val="50000"/>
                  </a:schemeClr>
                </a:solidFill>
                <a:latin typeface="Segoe"/>
                <a:ea typeface="+mn-ea"/>
                <a:cs typeface="+mn-cs"/>
              </a:defRPr>
            </a:lvl1pPr>
            <a:lvl2pPr marL="4572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3pPr>
            <a:lvl4pPr marL="13716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4pPr>
            <a:lvl5pPr marL="18288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14300" lvl="0">
              <a:spcBef>
                <a:spcPts val="600"/>
              </a:spcBef>
            </a:pPr>
            <a:r>
              <a:rPr lang="de-AT" dirty="0" err="1" smtClean="0">
                <a:solidFill>
                  <a:prstClr val="black"/>
                </a:solidFill>
                <a:latin typeface="Segoe Semibold" charset="0"/>
              </a:rPr>
              <a:t>Linked</a:t>
            </a:r>
            <a:r>
              <a:rPr lang="de-AT" dirty="0" smtClean="0">
                <a:solidFill>
                  <a:prstClr val="black"/>
                </a:solidFill>
                <a:latin typeface="Segoe Semibold" charset="0"/>
              </a:rPr>
              <a:t> Notes</a:t>
            </a:r>
          </a:p>
          <a:p>
            <a:pPr marL="114300" lvl="0">
              <a:spcBef>
                <a:spcPts val="600"/>
              </a:spcBef>
            </a:pPr>
            <a:r>
              <a:rPr lang="de-AT" sz="1800" dirty="0" smtClean="0">
                <a:latin typeface="Segoe" charset="0"/>
              </a:rPr>
              <a:t>OneNote 2010 am Desktop andocken um einfach nebenbei Notizen zu erfassen und Quellen zu verlinken, während man in anderen Anwendungen oder Webseiten arbeitet.</a:t>
            </a:r>
            <a:endParaRPr lang="de-AT" sz="1800" dirty="0">
              <a:latin typeface="Segoe" charset="0"/>
            </a:endParaRPr>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394" t="1369" r="14597" b="31551"/>
          <a:stretch/>
        </p:blipFill>
        <p:spPr bwMode="auto">
          <a:xfrm>
            <a:off x="765825" y="3570773"/>
            <a:ext cx="3154650" cy="1695450"/>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546" r="2292" b="17051"/>
          <a:stretch/>
        </p:blipFill>
        <p:spPr bwMode="auto">
          <a:xfrm>
            <a:off x="5136646" y="3570773"/>
            <a:ext cx="3108194" cy="2172802"/>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left)">
                                      <p:cBhvr>
                                        <p:cTn id="28" dur="500"/>
                                        <p:tgtEl>
                                          <p:spTgt spid="8">
                                            <p:txEl>
                                              <p:pRg st="0" end="0"/>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indent="685800"/>
            <a:r>
              <a:rPr lang="de-AT" noProof="0" smtClean="0">
                <a:solidFill>
                  <a:schemeClr val="tx1"/>
                </a:solidFill>
                <a:latin typeface="Segoe Semibold" charset="0"/>
              </a:rPr>
              <a:t>Outlook</a:t>
            </a:r>
            <a:r>
              <a:rPr lang="de-AT" sz="2500" noProof="0" smtClean="0">
                <a:solidFill>
                  <a:schemeClr val="tx1">
                    <a:lumMod val="50000"/>
                    <a:lumOff val="50000"/>
                  </a:schemeClr>
                </a:solidFill>
              </a:rPr>
              <a:t>2010</a:t>
            </a:r>
            <a:endParaRPr lang="de-AT" noProof="0"/>
          </a:p>
        </p:txBody>
      </p:sp>
      <p:sp>
        <p:nvSpPr>
          <p:cNvPr id="7" name="Subtitle 2"/>
          <p:cNvSpPr>
            <a:spLocks noGrp="1"/>
          </p:cNvSpPr>
          <p:nvPr>
            <p:ph type="subTitle" idx="1"/>
          </p:nvPr>
        </p:nvSpPr>
        <p:spPr>
          <a:xfrm>
            <a:off x="381000" y="1790701"/>
            <a:ext cx="4124325" cy="1743201"/>
          </a:xfrm>
        </p:spPr>
        <p:txBody>
          <a:bodyPr numCol="1">
            <a:noAutofit/>
          </a:bodyPr>
          <a:lstStyle/>
          <a:p>
            <a:pPr>
              <a:spcBef>
                <a:spcPts val="600"/>
              </a:spcBef>
            </a:pPr>
            <a:r>
              <a:rPr lang="de-AT" noProof="0" dirty="0" smtClean="0">
                <a:solidFill>
                  <a:schemeClr val="tx1"/>
                </a:solidFill>
                <a:latin typeface="Segoe Semibold" charset="0"/>
              </a:rPr>
              <a:t>Unterhaltungsansicht</a:t>
            </a:r>
          </a:p>
          <a:p>
            <a:pPr>
              <a:spcBef>
                <a:spcPts val="600"/>
              </a:spcBef>
            </a:pPr>
            <a:r>
              <a:rPr lang="de-AT" sz="1800" noProof="0" dirty="0" smtClean="0"/>
              <a:t>Einfaches </a:t>
            </a:r>
            <a:r>
              <a:rPr lang="de-AT" sz="1800" dirty="0" smtClean="0"/>
              <a:t>Verfolgen und Verwalten von E-Mail-Unterhaltungen durch zusammenfassen oder sogar ignorieren ganzer Threads mit einem einzigen Klick</a:t>
            </a:r>
            <a:r>
              <a:rPr lang="de-AT" sz="1800" noProof="0" dirty="0" smtClean="0"/>
              <a:t>.</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668" y="1055418"/>
            <a:ext cx="630507" cy="630507"/>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txBox="1">
            <a:spLocks/>
          </p:cNvSpPr>
          <p:nvPr/>
        </p:nvSpPr>
        <p:spPr>
          <a:xfrm>
            <a:off x="4610100" y="1790701"/>
            <a:ext cx="4076700" cy="2714624"/>
          </a:xfrm>
          <a:prstGeom prst="rect">
            <a:avLst/>
          </a:prstGeom>
        </p:spPr>
        <p:txBody>
          <a:bodyPr vert="horz" lIns="91440" tIns="45720" rIns="91440" bIns="45720" numCol="1" rtlCol="0">
            <a:normAutofit/>
          </a:bodyPr>
          <a:lstStyle>
            <a:lvl1pPr marL="0" indent="0" algn="l" defTabSz="457200" rtl="0" eaLnBrk="1" latinLnBrk="0" hangingPunct="1">
              <a:spcBef>
                <a:spcPct val="20000"/>
              </a:spcBef>
              <a:buFont typeface="Arial"/>
              <a:buNone/>
              <a:defRPr sz="2000" kern="1200">
                <a:solidFill>
                  <a:schemeClr val="tx1">
                    <a:lumMod val="50000"/>
                    <a:lumOff val="50000"/>
                  </a:schemeClr>
                </a:solidFill>
                <a:latin typeface="Segoe"/>
                <a:ea typeface="+mn-ea"/>
                <a:cs typeface="+mn-cs"/>
              </a:defRPr>
            </a:lvl1pPr>
            <a:lvl2pPr marL="4572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3pPr>
            <a:lvl4pPr marL="13716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4pPr>
            <a:lvl5pPr marL="18288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14300">
              <a:spcBef>
                <a:spcPts val="600"/>
              </a:spcBef>
            </a:pPr>
            <a:r>
              <a:rPr lang="de-AT" dirty="0" err="1" smtClean="0">
                <a:solidFill>
                  <a:schemeClr val="tx1"/>
                </a:solidFill>
                <a:latin typeface="Segoe Semibold" charset="0"/>
              </a:rPr>
              <a:t>Social</a:t>
            </a:r>
            <a:r>
              <a:rPr lang="de-AT" dirty="0" smtClean="0">
                <a:solidFill>
                  <a:schemeClr val="tx1"/>
                </a:solidFill>
                <a:latin typeface="Segoe Semibold" charset="0"/>
              </a:rPr>
              <a:t> Connector</a:t>
            </a:r>
          </a:p>
          <a:p>
            <a:pPr marL="114300">
              <a:spcBef>
                <a:spcPts val="600"/>
              </a:spcBef>
            </a:pPr>
            <a:r>
              <a:rPr lang="de-AT" sz="1800" dirty="0" smtClean="0">
                <a:latin typeface="Segoe" charset="0"/>
              </a:rPr>
              <a:t>Bei sozialen Netzwerken am Ball bleiben, inklusive Windows Live, </a:t>
            </a:r>
            <a:r>
              <a:rPr lang="de-AT" sz="1800" dirty="0" err="1" smtClean="0">
                <a:latin typeface="Segoe" charset="0"/>
              </a:rPr>
              <a:t>LinkedIn</a:t>
            </a:r>
            <a:r>
              <a:rPr lang="de-AT" sz="1800" dirty="0" smtClean="0">
                <a:latin typeface="Segoe" charset="0"/>
              </a:rPr>
              <a:t> und andere beliebte </a:t>
            </a:r>
            <a:r>
              <a:rPr lang="de-AT" sz="1800" dirty="0" err="1" smtClean="0">
                <a:latin typeface="Segoe" charset="0"/>
              </a:rPr>
              <a:t>Social</a:t>
            </a:r>
            <a:r>
              <a:rPr lang="de-AT" sz="1800" dirty="0" smtClean="0">
                <a:latin typeface="Segoe" charset="0"/>
              </a:rPr>
              <a:t> Networking Seiten direkt aus Outlook 2010.</a:t>
            </a:r>
            <a:endParaRPr lang="de-AT" sz="1800" dirty="0">
              <a:latin typeface="Segoe" charset="0"/>
            </a:endParaRPr>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8591"/>
          <a:stretch/>
        </p:blipFill>
        <p:spPr bwMode="auto">
          <a:xfrm>
            <a:off x="465667" y="3677475"/>
            <a:ext cx="3792007" cy="2044100"/>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45964"/>
          <a:stretch/>
        </p:blipFill>
        <p:spPr bwMode="auto">
          <a:xfrm>
            <a:off x="4814816" y="3677475"/>
            <a:ext cx="3681484" cy="1651522"/>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left)">
                                      <p:cBhvr>
                                        <p:cTn id="28" dur="500"/>
                                        <p:tgtEl>
                                          <p:spTgt spid="8">
                                            <p:txEl>
                                              <p:pRg st="0" end="0"/>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indent="685800"/>
            <a:r>
              <a:rPr lang="de-AT" noProof="0" smtClean="0">
                <a:solidFill>
                  <a:schemeClr val="tx1"/>
                </a:solidFill>
                <a:latin typeface="Segoe Semibold" charset="0"/>
              </a:rPr>
              <a:t>Publisher</a:t>
            </a:r>
            <a:r>
              <a:rPr lang="de-AT" sz="2500" noProof="0" smtClean="0">
                <a:solidFill>
                  <a:schemeClr val="tx1">
                    <a:lumMod val="50000"/>
                    <a:lumOff val="50000"/>
                  </a:schemeClr>
                </a:solidFill>
              </a:rPr>
              <a:t>2010</a:t>
            </a:r>
            <a:endParaRPr lang="de-AT" noProof="0"/>
          </a:p>
        </p:txBody>
      </p:sp>
      <p:sp>
        <p:nvSpPr>
          <p:cNvPr id="7" name="Subtitle 2"/>
          <p:cNvSpPr>
            <a:spLocks noGrp="1"/>
          </p:cNvSpPr>
          <p:nvPr>
            <p:ph type="subTitle" idx="1"/>
          </p:nvPr>
        </p:nvSpPr>
        <p:spPr>
          <a:xfrm>
            <a:off x="457200" y="1790702"/>
            <a:ext cx="3876675" cy="2056138"/>
          </a:xfrm>
        </p:spPr>
        <p:txBody>
          <a:bodyPr numCol="1">
            <a:noAutofit/>
          </a:bodyPr>
          <a:lstStyle/>
          <a:p>
            <a:pPr>
              <a:spcBef>
                <a:spcPts val="600"/>
              </a:spcBef>
            </a:pPr>
            <a:r>
              <a:rPr lang="de-AT" noProof="0" dirty="0" smtClean="0">
                <a:solidFill>
                  <a:schemeClr val="tx1"/>
                </a:solidFill>
                <a:latin typeface="Segoe Semibold" charset="0"/>
              </a:rPr>
              <a:t>Bildbearbeitungswerkzeuge</a:t>
            </a:r>
          </a:p>
          <a:p>
            <a:pPr>
              <a:spcBef>
                <a:spcPts val="600"/>
              </a:spcBef>
            </a:pPr>
            <a:r>
              <a:rPr lang="de-AT" sz="1800" dirty="0" smtClean="0"/>
              <a:t>Bekräftigen Sie ihre Arbeit mit den verbesserten Bildbearbeitungs-</a:t>
            </a:r>
            <a:r>
              <a:rPr lang="de-AT" sz="1800" dirty="0" err="1" smtClean="0"/>
              <a:t>werkzeugen</a:t>
            </a:r>
            <a:r>
              <a:rPr lang="de-AT" sz="1800" dirty="0" smtClean="0"/>
              <a:t>. Bilder einfach einfügen oder ersetzen</a:t>
            </a:r>
            <a:r>
              <a:rPr lang="de-AT" sz="1800" noProof="0" dirty="0" smtClean="0"/>
              <a:t> und zugleich Optik und Layout der Publikation oder Vorlage erhalten.</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668" y="1055418"/>
            <a:ext cx="630507" cy="630507"/>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txBox="1">
            <a:spLocks/>
          </p:cNvSpPr>
          <p:nvPr/>
        </p:nvSpPr>
        <p:spPr>
          <a:xfrm>
            <a:off x="4610100" y="1790701"/>
            <a:ext cx="4076700" cy="2435280"/>
          </a:xfrm>
          <a:prstGeom prst="rect">
            <a:avLst/>
          </a:prstGeom>
        </p:spPr>
        <p:txBody>
          <a:bodyPr vert="horz" lIns="91440" tIns="45720" rIns="91440" bIns="45720" numCol="1" rtlCol="0">
            <a:normAutofit lnSpcReduction="10000"/>
          </a:bodyPr>
          <a:lstStyle>
            <a:lvl1pPr marL="0" indent="0" algn="l" defTabSz="457200" rtl="0" eaLnBrk="1" latinLnBrk="0" hangingPunct="1">
              <a:spcBef>
                <a:spcPct val="20000"/>
              </a:spcBef>
              <a:buFont typeface="Arial"/>
              <a:buNone/>
              <a:defRPr sz="2000" kern="1200">
                <a:solidFill>
                  <a:schemeClr val="tx1">
                    <a:lumMod val="50000"/>
                    <a:lumOff val="50000"/>
                  </a:schemeClr>
                </a:solidFill>
                <a:latin typeface="Segoe"/>
                <a:ea typeface="+mn-ea"/>
                <a:cs typeface="+mn-cs"/>
              </a:defRPr>
            </a:lvl1pPr>
            <a:lvl2pPr marL="4572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3pPr>
            <a:lvl4pPr marL="13716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4pPr>
            <a:lvl5pPr marL="18288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14300">
              <a:spcBef>
                <a:spcPts val="600"/>
              </a:spcBef>
            </a:pPr>
            <a:r>
              <a:rPr lang="de-AT" dirty="0" smtClean="0">
                <a:solidFill>
                  <a:schemeClr val="tx1"/>
                </a:solidFill>
                <a:latin typeface="Segoe Semibold" charset="0"/>
              </a:rPr>
              <a:t>Druckvorschau und </a:t>
            </a:r>
            <a:r>
              <a:rPr lang="de-AT" dirty="0" err="1" smtClean="0">
                <a:solidFill>
                  <a:schemeClr val="tx1"/>
                </a:solidFill>
                <a:latin typeface="Segoe Semibold" charset="0"/>
              </a:rPr>
              <a:t>Backlight</a:t>
            </a:r>
            <a:endParaRPr lang="de-AT" dirty="0" smtClean="0">
              <a:solidFill>
                <a:schemeClr val="tx1"/>
              </a:solidFill>
              <a:latin typeface="Segoe Semibold" charset="0"/>
            </a:endParaRPr>
          </a:p>
          <a:p>
            <a:pPr marL="114300">
              <a:spcBef>
                <a:spcPts val="600"/>
              </a:spcBef>
            </a:pPr>
            <a:r>
              <a:rPr lang="de-AT" sz="1800" dirty="0" smtClean="0">
                <a:latin typeface="Segoe" charset="0"/>
              </a:rPr>
              <a:t>Sehen Sie genau, wie ihre Arbeit im Druck aussehen wird und machen Sie noch in der Druckvorschau Anpassungen. Mit dem neuen </a:t>
            </a:r>
            <a:r>
              <a:rPr lang="de-AT" sz="1800" dirty="0" err="1" smtClean="0">
                <a:latin typeface="Segoe" charset="0"/>
              </a:rPr>
              <a:t>Backlight</a:t>
            </a:r>
            <a:r>
              <a:rPr lang="de-AT" sz="1800" dirty="0" smtClean="0">
                <a:latin typeface="Segoe" charset="0"/>
              </a:rPr>
              <a:t> Feature sehen Sie auch die Rückseite der Publikation, damit  die Seite genau an der richtigen Stelle umgeblättert werden kann.</a:t>
            </a:r>
            <a:endParaRPr lang="de-AT" sz="1800" dirty="0">
              <a:latin typeface="Segoe" charset="0"/>
            </a:endParaRPr>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449" t="8272" r="16302" b="37985"/>
          <a:stretch/>
        </p:blipFill>
        <p:spPr bwMode="auto">
          <a:xfrm>
            <a:off x="559381" y="4225981"/>
            <a:ext cx="3582926" cy="1763385"/>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5501" t="15297" r="16314" b="33816"/>
          <a:stretch/>
        </p:blipFill>
        <p:spPr bwMode="auto">
          <a:xfrm>
            <a:off x="4829174" y="4225981"/>
            <a:ext cx="3594011" cy="1676401"/>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spTree>
    <p:extLst>
      <p:ext uri="{BB962C8B-B14F-4D97-AF65-F5344CB8AC3E}">
        <p14:creationId xmlns:p14="http://schemas.microsoft.com/office/powerpoint/2010/main" val="349645637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left)">
                                      <p:cBhvr>
                                        <p:cTn id="28" dur="500"/>
                                        <p:tgtEl>
                                          <p:spTgt spid="8">
                                            <p:txEl>
                                              <p:pRg st="0" end="0"/>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indent="685800"/>
            <a:r>
              <a:rPr lang="de-AT" noProof="0" smtClean="0">
                <a:solidFill>
                  <a:schemeClr val="tx1"/>
                </a:solidFill>
                <a:latin typeface="Segoe Semibold" charset="0"/>
              </a:rPr>
              <a:t>Access</a:t>
            </a:r>
            <a:r>
              <a:rPr lang="de-AT" sz="2500" noProof="0" smtClean="0">
                <a:solidFill>
                  <a:schemeClr val="tx1">
                    <a:lumMod val="50000"/>
                    <a:lumOff val="50000"/>
                  </a:schemeClr>
                </a:solidFill>
              </a:rPr>
              <a:t>2010</a:t>
            </a:r>
            <a:endParaRPr lang="de-AT" noProof="0"/>
          </a:p>
        </p:txBody>
      </p:sp>
      <p:sp>
        <p:nvSpPr>
          <p:cNvPr id="7" name="Subtitle 2"/>
          <p:cNvSpPr>
            <a:spLocks noGrp="1"/>
          </p:cNvSpPr>
          <p:nvPr>
            <p:ph type="subTitle" idx="1"/>
          </p:nvPr>
        </p:nvSpPr>
        <p:spPr>
          <a:xfrm>
            <a:off x="457200" y="1790701"/>
            <a:ext cx="3876675" cy="2514599"/>
          </a:xfrm>
        </p:spPr>
        <p:txBody>
          <a:bodyPr numCol="1">
            <a:noAutofit/>
          </a:bodyPr>
          <a:lstStyle/>
          <a:p>
            <a:pPr>
              <a:spcBef>
                <a:spcPts val="600"/>
              </a:spcBef>
            </a:pPr>
            <a:r>
              <a:rPr lang="de-AT" noProof="0" dirty="0" smtClean="0">
                <a:solidFill>
                  <a:schemeClr val="tx1"/>
                </a:solidFill>
                <a:latin typeface="Segoe Semibold" charset="0"/>
              </a:rPr>
              <a:t>Vorgefertigte Vorlagen</a:t>
            </a:r>
          </a:p>
          <a:p>
            <a:pPr>
              <a:spcBef>
                <a:spcPts val="600"/>
              </a:spcBef>
            </a:pPr>
            <a:r>
              <a:rPr lang="de-AT" sz="1800" noProof="0" dirty="0" smtClean="0"/>
              <a:t>Schneller und einfacher loslegen mit neuen vorgefertigten Datenbankvorlage, die sich leicht auf die spezifischen Anforderungen anpassen lassen.</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668" y="1055418"/>
            <a:ext cx="630507" cy="630507"/>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txBox="1">
            <a:spLocks/>
          </p:cNvSpPr>
          <p:nvPr/>
        </p:nvSpPr>
        <p:spPr>
          <a:xfrm>
            <a:off x="4610100" y="1790701"/>
            <a:ext cx="4076700" cy="2714624"/>
          </a:xfrm>
          <a:prstGeom prst="rect">
            <a:avLst/>
          </a:prstGeom>
        </p:spPr>
        <p:txBody>
          <a:bodyPr vert="horz" lIns="91440" tIns="45720" rIns="91440" bIns="45720" numCol="1" rtlCol="0">
            <a:normAutofit/>
          </a:bodyPr>
          <a:lstStyle>
            <a:lvl1pPr marL="0" indent="0" algn="l" defTabSz="457200" rtl="0" eaLnBrk="1" latinLnBrk="0" hangingPunct="1">
              <a:spcBef>
                <a:spcPct val="20000"/>
              </a:spcBef>
              <a:buFont typeface="Arial"/>
              <a:buNone/>
              <a:defRPr sz="2000" kern="1200">
                <a:solidFill>
                  <a:schemeClr val="tx1">
                    <a:lumMod val="50000"/>
                    <a:lumOff val="50000"/>
                  </a:schemeClr>
                </a:solidFill>
                <a:latin typeface="Segoe"/>
                <a:ea typeface="+mn-ea"/>
                <a:cs typeface="+mn-cs"/>
              </a:defRPr>
            </a:lvl1pPr>
            <a:lvl2pPr marL="4572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3pPr>
            <a:lvl4pPr marL="13716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4pPr>
            <a:lvl5pPr marL="1828800" indent="0" algn="ctr" defTabSz="457200" rtl="0" eaLnBrk="1" latinLnBrk="0" hangingPunct="1">
              <a:spcBef>
                <a:spcPct val="20000"/>
              </a:spcBef>
              <a:buFont typeface="Arial"/>
              <a:buNone/>
              <a:defRPr sz="2400" kern="1200">
                <a:solidFill>
                  <a:schemeClr val="tx1">
                    <a:tint val="75000"/>
                  </a:schemeClr>
                </a:solidFill>
                <a:latin typeface="Segoe"/>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14300">
              <a:spcBef>
                <a:spcPts val="600"/>
              </a:spcBef>
            </a:pPr>
            <a:r>
              <a:rPr lang="de-AT" dirty="0" smtClean="0">
                <a:solidFill>
                  <a:schemeClr val="tx1"/>
                </a:solidFill>
                <a:latin typeface="Segoe Semibold" charset="0"/>
              </a:rPr>
              <a:t>Bedingte Formatierung</a:t>
            </a:r>
          </a:p>
          <a:p>
            <a:pPr marL="114300">
              <a:spcBef>
                <a:spcPts val="600"/>
              </a:spcBef>
            </a:pPr>
            <a:r>
              <a:rPr lang="de-AT" sz="1800" dirty="0" smtClean="0">
                <a:latin typeface="Segoe" charset="0"/>
              </a:rPr>
              <a:t>Mit der verbesserten Bedingten Formatierung erstellen Sie eindrucksvolle, umfangreiche, dynamische Berichte.</a:t>
            </a:r>
            <a:endParaRPr lang="de-AT" sz="1800" dirty="0">
              <a:latin typeface="Segoe" charset="0"/>
            </a:endParaRP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667" t="15524" r="13430" b="15766"/>
          <a:stretch/>
        </p:blipFill>
        <p:spPr bwMode="auto">
          <a:xfrm>
            <a:off x="4838700" y="3362556"/>
            <a:ext cx="3609975" cy="2069720"/>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75" t="6906" r="18470" b="9292"/>
          <a:stretch/>
        </p:blipFill>
        <p:spPr bwMode="auto">
          <a:xfrm>
            <a:off x="571500" y="3581400"/>
            <a:ext cx="2543175" cy="1401234"/>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spTree>
    <p:extLst>
      <p:ext uri="{BB962C8B-B14F-4D97-AF65-F5344CB8AC3E}">
        <p14:creationId xmlns:p14="http://schemas.microsoft.com/office/powerpoint/2010/main" val="51119950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left)">
                                      <p:cBhvr>
                                        <p:cTn id="28" dur="500"/>
                                        <p:tgtEl>
                                          <p:spTgt spid="8">
                                            <p:txEl>
                                              <p:pRg st="0" end="0"/>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7544" y="1012825"/>
            <a:ext cx="7762056" cy="671513"/>
          </a:xfrm>
          <a:prstGeom prst="rect">
            <a:avLst/>
          </a:prstGeom>
        </p:spPr>
        <p:txBody>
          <a:bodyPr/>
          <a:lstStyle/>
          <a:p>
            <a:pPr algn="l"/>
            <a:r>
              <a:rPr lang="en-US" dirty="0" err="1" smtClean="0">
                <a:latin typeface="+mj-lt"/>
              </a:rPr>
              <a:t>Menüpunkte</a:t>
            </a:r>
            <a:endParaRPr lang="en-US" dirty="0">
              <a:latin typeface="+mj-lt"/>
            </a:endParaRPr>
          </a:p>
        </p:txBody>
      </p:sp>
      <p:sp>
        <p:nvSpPr>
          <p:cNvPr id="3" name="Subtitle 2"/>
          <p:cNvSpPr>
            <a:spLocks noGrp="1"/>
          </p:cNvSpPr>
          <p:nvPr>
            <p:ph type="subTitle" idx="4294967295"/>
          </p:nvPr>
        </p:nvSpPr>
        <p:spPr>
          <a:xfrm>
            <a:off x="539552" y="1684338"/>
            <a:ext cx="7690048" cy="2489200"/>
          </a:xfrm>
          <a:prstGeom prst="rect">
            <a:avLst/>
          </a:prstGeom>
        </p:spPr>
        <p:txBody>
          <a:bodyPr>
            <a:normAutofit/>
          </a:bodyPr>
          <a:lstStyle/>
          <a:p>
            <a:pPr marL="342900" indent="-342900">
              <a:spcBef>
                <a:spcPts val="600"/>
              </a:spcBef>
              <a:buFont typeface="Arial" pitchFamily="34" charset="0"/>
              <a:buChar char="•"/>
            </a:pPr>
            <a:r>
              <a:rPr lang="en-US" dirty="0" err="1" smtClean="0">
                <a:latin typeface="+mn-lt"/>
              </a:rPr>
              <a:t>Einheitlicher</a:t>
            </a:r>
            <a:r>
              <a:rPr lang="en-US" dirty="0" smtClean="0">
                <a:latin typeface="+mn-lt"/>
              </a:rPr>
              <a:t> </a:t>
            </a:r>
            <a:r>
              <a:rPr lang="en-US" dirty="0" err="1" smtClean="0">
                <a:latin typeface="+mn-lt"/>
              </a:rPr>
              <a:t>Aufbau</a:t>
            </a:r>
            <a:r>
              <a:rPr lang="en-US" dirty="0" smtClean="0">
                <a:latin typeface="+mn-lt"/>
              </a:rPr>
              <a:t> der </a:t>
            </a:r>
            <a:r>
              <a:rPr lang="en-US" dirty="0" err="1" smtClean="0">
                <a:latin typeface="+mn-lt"/>
              </a:rPr>
              <a:t>Menüpunkte</a:t>
            </a:r>
            <a:r>
              <a:rPr lang="en-US" dirty="0" smtClean="0">
                <a:latin typeface="+mn-lt"/>
              </a:rPr>
              <a:t> in </a:t>
            </a:r>
            <a:r>
              <a:rPr lang="en-US" dirty="0" err="1" smtClean="0">
                <a:latin typeface="+mn-lt"/>
              </a:rPr>
              <a:t>allen</a:t>
            </a:r>
            <a:r>
              <a:rPr lang="en-US" dirty="0" smtClean="0">
                <a:latin typeface="+mn-lt"/>
              </a:rPr>
              <a:t> </a:t>
            </a:r>
            <a:r>
              <a:rPr lang="en-US" dirty="0" err="1" smtClean="0">
                <a:latin typeface="+mn-lt"/>
              </a:rPr>
              <a:t>Programmen</a:t>
            </a:r>
            <a:endParaRPr lang="en-US" dirty="0">
              <a:latin typeface="+mn-lt"/>
            </a:endParaRPr>
          </a:p>
          <a:p>
            <a:pPr marL="342900" indent="-342900">
              <a:spcBef>
                <a:spcPts val="600"/>
              </a:spcBef>
              <a:buFont typeface="Arial" pitchFamily="34" charset="0"/>
              <a:buChar char="•"/>
            </a:pPr>
            <a:r>
              <a:rPr lang="en-US" dirty="0" err="1" smtClean="0">
                <a:latin typeface="+mn-lt"/>
              </a:rPr>
              <a:t>Einfachere</a:t>
            </a:r>
            <a:r>
              <a:rPr lang="en-US" dirty="0" smtClean="0">
                <a:latin typeface="+mn-lt"/>
              </a:rPr>
              <a:t> Navigation, </a:t>
            </a:r>
            <a:r>
              <a:rPr lang="en-US" dirty="0" err="1" smtClean="0">
                <a:latin typeface="+mn-lt"/>
              </a:rPr>
              <a:t>schnelleres</a:t>
            </a:r>
            <a:r>
              <a:rPr lang="en-US" dirty="0" smtClean="0">
                <a:latin typeface="+mn-lt"/>
              </a:rPr>
              <a:t> </a:t>
            </a:r>
            <a:r>
              <a:rPr lang="en-US" dirty="0" err="1" smtClean="0">
                <a:latin typeface="+mn-lt"/>
              </a:rPr>
              <a:t>Auswählen</a:t>
            </a:r>
            <a:r>
              <a:rPr lang="en-US" dirty="0" smtClean="0">
                <a:latin typeface="+mn-lt"/>
              </a:rPr>
              <a:t> </a:t>
            </a:r>
            <a:r>
              <a:rPr lang="en-US" dirty="0" err="1" smtClean="0">
                <a:latin typeface="+mn-lt"/>
              </a:rPr>
              <a:t>aller</a:t>
            </a:r>
            <a:r>
              <a:rPr lang="en-US" dirty="0" smtClean="0">
                <a:latin typeface="+mn-lt"/>
              </a:rPr>
              <a:t> </a:t>
            </a:r>
            <a:r>
              <a:rPr lang="en-US" dirty="0" err="1" smtClean="0">
                <a:latin typeface="+mn-lt"/>
              </a:rPr>
              <a:t>Befehle</a:t>
            </a:r>
            <a:endParaRPr lang="en-US" dirty="0">
              <a:latin typeface="+mn-lt"/>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9654" y="3861048"/>
            <a:ext cx="8352928" cy="259228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67544" y="188640"/>
            <a:ext cx="6264696"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400" kern="1200">
                <a:solidFill>
                  <a:schemeClr val="tx2"/>
                </a:solidFill>
                <a:latin typeface="Segoe Light"/>
                <a:ea typeface="+mj-ea"/>
                <a:cs typeface="Segoe Light"/>
              </a:defRPr>
            </a:lvl1pPr>
          </a:lstStyle>
          <a:p>
            <a:pPr defTabSz="914363">
              <a:defRPr/>
            </a:pPr>
            <a:r>
              <a:rPr lang="en-GB" sz="3600" dirty="0" smtClean="0">
                <a:latin typeface="+mj-lt"/>
              </a:rPr>
              <a:t>Office 2010 – Top features #1</a:t>
            </a:r>
            <a:endParaRPr lang="en-GB" sz="3600" dirty="0">
              <a:latin typeface="+mj-lt"/>
            </a:endParaRPr>
          </a:p>
        </p:txBody>
      </p:sp>
    </p:spTree>
    <p:extLst>
      <p:ext uri="{BB962C8B-B14F-4D97-AF65-F5344CB8AC3E}">
        <p14:creationId xmlns:p14="http://schemas.microsoft.com/office/powerpoint/2010/main" val="90649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7544" y="1012825"/>
            <a:ext cx="7762056" cy="671513"/>
          </a:xfrm>
          <a:prstGeom prst="rect">
            <a:avLst/>
          </a:prstGeom>
        </p:spPr>
        <p:txBody>
          <a:bodyPr/>
          <a:lstStyle/>
          <a:p>
            <a:pPr marL="685800" algn="l"/>
            <a:r>
              <a:rPr lang="en-US" dirty="0" smtClean="0">
                <a:latin typeface="+mj-lt"/>
              </a:rPr>
              <a:t>OneNote 2010</a:t>
            </a:r>
            <a:endParaRPr lang="en-US" dirty="0">
              <a:latin typeface="+mj-lt"/>
            </a:endParaRPr>
          </a:p>
        </p:txBody>
      </p:sp>
      <p:sp>
        <p:nvSpPr>
          <p:cNvPr id="3" name="Subtitle 2"/>
          <p:cNvSpPr>
            <a:spLocks noGrp="1"/>
          </p:cNvSpPr>
          <p:nvPr>
            <p:ph type="subTitle" idx="4294967295"/>
          </p:nvPr>
        </p:nvSpPr>
        <p:spPr>
          <a:xfrm>
            <a:off x="539552" y="1684338"/>
            <a:ext cx="7690048" cy="2489200"/>
          </a:xfrm>
          <a:prstGeom prst="rect">
            <a:avLst/>
          </a:prstGeom>
        </p:spPr>
        <p:txBody>
          <a:bodyPr/>
          <a:lstStyle/>
          <a:p>
            <a:pPr marL="342900" indent="-342900">
              <a:spcBef>
                <a:spcPts val="600"/>
              </a:spcBef>
              <a:buFont typeface="Arial" pitchFamily="34" charset="0"/>
              <a:buChar char="•"/>
            </a:pPr>
            <a:r>
              <a:rPr lang="en-US" dirty="0" err="1" smtClean="0"/>
              <a:t>Bei</a:t>
            </a:r>
            <a:r>
              <a:rPr lang="en-US" dirty="0" smtClean="0"/>
              <a:t> Office 2010 in </a:t>
            </a:r>
            <a:r>
              <a:rPr lang="en-US" dirty="0" err="1" smtClean="0"/>
              <a:t>allen</a:t>
            </a:r>
            <a:r>
              <a:rPr lang="en-US" dirty="0" smtClean="0"/>
              <a:t> Suites </a:t>
            </a:r>
            <a:r>
              <a:rPr lang="en-US" dirty="0" err="1" smtClean="0"/>
              <a:t>enthalten</a:t>
            </a:r>
            <a:endParaRPr lang="en-US" dirty="0" smtClean="0">
              <a:latin typeface="+mn-lt"/>
            </a:endParaRPr>
          </a:p>
          <a:p>
            <a:pPr marL="342900" indent="-342900">
              <a:spcBef>
                <a:spcPts val="600"/>
              </a:spcBef>
              <a:buFont typeface="Arial" pitchFamily="34" charset="0"/>
              <a:buChar char="•"/>
            </a:pPr>
            <a:r>
              <a:rPr lang="en-US" dirty="0" err="1" smtClean="0">
                <a:latin typeface="+mn-lt"/>
              </a:rPr>
              <a:t>Notizen</a:t>
            </a:r>
            <a:r>
              <a:rPr lang="en-US" dirty="0" smtClean="0">
                <a:latin typeface="+mn-lt"/>
              </a:rPr>
              <a:t> </a:t>
            </a:r>
            <a:r>
              <a:rPr lang="en-US" dirty="0" err="1" smtClean="0">
                <a:latin typeface="+mn-lt"/>
              </a:rPr>
              <a:t>können</a:t>
            </a:r>
            <a:r>
              <a:rPr lang="en-US" dirty="0" smtClean="0">
                <a:latin typeface="+mn-lt"/>
              </a:rPr>
              <a:t> von </a:t>
            </a:r>
            <a:r>
              <a:rPr lang="en-US" dirty="0" err="1" smtClean="0">
                <a:latin typeface="+mn-lt"/>
              </a:rPr>
              <a:t>vielen</a:t>
            </a:r>
            <a:r>
              <a:rPr lang="en-US" dirty="0" smtClean="0">
                <a:latin typeface="+mn-lt"/>
              </a:rPr>
              <a:t> </a:t>
            </a:r>
            <a:r>
              <a:rPr lang="en-US" dirty="0" err="1" smtClean="0">
                <a:latin typeface="+mn-lt"/>
              </a:rPr>
              <a:t>Anwendungen</a:t>
            </a:r>
            <a:r>
              <a:rPr lang="en-US" dirty="0" smtClean="0">
                <a:latin typeface="+mn-lt"/>
              </a:rPr>
              <a:t> </a:t>
            </a:r>
            <a:r>
              <a:rPr lang="en-US" dirty="0" err="1" smtClean="0">
                <a:latin typeface="+mn-lt"/>
              </a:rPr>
              <a:t>direkt</a:t>
            </a:r>
            <a:r>
              <a:rPr lang="en-US" dirty="0" smtClean="0">
                <a:latin typeface="+mn-lt"/>
              </a:rPr>
              <a:t> in </a:t>
            </a:r>
            <a:r>
              <a:rPr lang="en-US" dirty="0" err="1" smtClean="0">
                <a:latin typeface="+mn-lt"/>
              </a:rPr>
              <a:t>einen</a:t>
            </a:r>
            <a:r>
              <a:rPr lang="en-US" dirty="0" smtClean="0">
                <a:latin typeface="+mn-lt"/>
              </a:rPr>
              <a:t> </a:t>
            </a:r>
            <a:r>
              <a:rPr lang="en-US" dirty="0" err="1" smtClean="0">
                <a:latin typeface="+mn-lt"/>
              </a:rPr>
              <a:t>bestimmten</a:t>
            </a:r>
            <a:r>
              <a:rPr lang="en-US" dirty="0" smtClean="0">
                <a:latin typeface="+mn-lt"/>
              </a:rPr>
              <a:t> </a:t>
            </a:r>
            <a:r>
              <a:rPr lang="en-US" dirty="0" err="1" smtClean="0">
                <a:latin typeface="+mn-lt"/>
              </a:rPr>
              <a:t>Notizblock</a:t>
            </a:r>
            <a:r>
              <a:rPr lang="en-US" dirty="0" smtClean="0">
                <a:latin typeface="+mn-lt"/>
              </a:rPr>
              <a:t> </a:t>
            </a:r>
            <a:r>
              <a:rPr lang="en-US" dirty="0" err="1" smtClean="0">
                <a:latin typeface="+mn-lt"/>
              </a:rPr>
              <a:t>geschickt</a:t>
            </a:r>
            <a:r>
              <a:rPr lang="en-US" dirty="0" smtClean="0">
                <a:latin typeface="+mn-lt"/>
              </a:rPr>
              <a:t> </a:t>
            </a:r>
            <a:r>
              <a:rPr lang="en-US" dirty="0" err="1" smtClean="0">
                <a:latin typeface="+mn-lt"/>
              </a:rPr>
              <a:t>werden</a:t>
            </a:r>
            <a:endParaRPr lang="en-US" dirty="0">
              <a:latin typeface="+mn-lt"/>
            </a:endParaRPr>
          </a:p>
          <a:p>
            <a:pPr marL="342900" indent="-342900">
              <a:spcBef>
                <a:spcPts val="600"/>
              </a:spcBef>
              <a:buFont typeface="Arial" pitchFamily="34" charset="0"/>
              <a:buChar char="•"/>
            </a:pPr>
            <a:endParaRPr lang="en-US" dirty="0">
              <a:latin typeface="+mn-lt"/>
            </a:endParaRPr>
          </a:p>
        </p:txBody>
      </p:sp>
      <p:pic>
        <p:nvPicPr>
          <p:cNvPr id="3075" name="Picture 3" descr="C:\Users\Windows 7\Documents\OfficePPT\Apps\OneNo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68" y="1055418"/>
            <a:ext cx="630507" cy="6305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Windows 7\Documents\OfficePPT\Screen Shots\OneNo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717032"/>
            <a:ext cx="8555910" cy="30085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23528" y="-90264"/>
            <a:ext cx="8424936"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400" kern="1200">
                <a:solidFill>
                  <a:schemeClr val="tx2"/>
                </a:solidFill>
                <a:latin typeface="Segoe Light"/>
                <a:ea typeface="+mj-ea"/>
                <a:cs typeface="Segoe Light"/>
              </a:defRPr>
            </a:lvl1pPr>
          </a:lstStyle>
          <a:p>
            <a:pPr defTabSz="914363">
              <a:defRPr/>
            </a:pPr>
            <a:r>
              <a:rPr lang="en-GB" sz="3600" dirty="0" smtClean="0">
                <a:latin typeface="+mj-lt"/>
              </a:rPr>
              <a:t>Office 2010 – Top features #2</a:t>
            </a:r>
            <a:endParaRPr lang="en-GB" sz="3600" dirty="0">
              <a:latin typeface="+mj-lt"/>
            </a:endParaRPr>
          </a:p>
        </p:txBody>
      </p:sp>
    </p:spTree>
    <p:extLst>
      <p:ext uri="{BB962C8B-B14F-4D97-AF65-F5344CB8AC3E}">
        <p14:creationId xmlns:p14="http://schemas.microsoft.com/office/powerpoint/2010/main" val="3029809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536" y="1012825"/>
            <a:ext cx="7834064" cy="671513"/>
          </a:xfrm>
          <a:prstGeom prst="rect">
            <a:avLst/>
          </a:prstGeom>
        </p:spPr>
        <p:txBody>
          <a:bodyPr/>
          <a:lstStyle/>
          <a:p>
            <a:pPr indent="685800" algn="l"/>
            <a:r>
              <a:rPr lang="en-US" dirty="0" smtClean="0">
                <a:latin typeface="+mj-lt"/>
              </a:rPr>
              <a:t>PowerPoint 2010</a:t>
            </a:r>
            <a:endParaRPr lang="en-US" dirty="0">
              <a:latin typeface="+mj-lt"/>
            </a:endParaRPr>
          </a:p>
        </p:txBody>
      </p:sp>
      <p:sp>
        <p:nvSpPr>
          <p:cNvPr id="3" name="Subtitle 2"/>
          <p:cNvSpPr>
            <a:spLocks noGrp="1"/>
          </p:cNvSpPr>
          <p:nvPr>
            <p:ph type="subTitle" idx="4294967295"/>
          </p:nvPr>
        </p:nvSpPr>
        <p:spPr>
          <a:xfrm>
            <a:off x="414318" y="1772816"/>
            <a:ext cx="8334145" cy="2489200"/>
          </a:xfrm>
          <a:prstGeom prst="rect">
            <a:avLst/>
          </a:prstGeom>
        </p:spPr>
        <p:txBody>
          <a:bodyPr/>
          <a:lstStyle/>
          <a:p>
            <a:pPr marL="342900" indent="-342900">
              <a:spcBef>
                <a:spcPts val="600"/>
              </a:spcBef>
              <a:buFont typeface="Arial" pitchFamily="34" charset="0"/>
              <a:buChar char="•"/>
            </a:pPr>
            <a:r>
              <a:rPr lang="en-US" sz="2800" dirty="0" smtClean="0"/>
              <a:t>Videos </a:t>
            </a:r>
            <a:r>
              <a:rPr lang="en-US" sz="2800" dirty="0" err="1" smtClean="0"/>
              <a:t>direkt</a:t>
            </a:r>
            <a:r>
              <a:rPr lang="en-US" sz="2800" dirty="0" smtClean="0"/>
              <a:t> in </a:t>
            </a:r>
            <a:r>
              <a:rPr lang="en-US" sz="2800" dirty="0" err="1" smtClean="0"/>
              <a:t>Powerpoint</a:t>
            </a:r>
            <a:r>
              <a:rPr lang="en-US" sz="2800" dirty="0" smtClean="0"/>
              <a:t> </a:t>
            </a:r>
            <a:r>
              <a:rPr lang="en-US" sz="2800" dirty="0" err="1" smtClean="0"/>
              <a:t>bearbeiten</a:t>
            </a:r>
            <a:endParaRPr lang="en-US" sz="2800" dirty="0"/>
          </a:p>
          <a:p>
            <a:pPr marL="342900" indent="-342900">
              <a:spcBef>
                <a:spcPts val="600"/>
              </a:spcBef>
              <a:buFont typeface="Arial" pitchFamily="34" charset="0"/>
              <a:buChar char="•"/>
            </a:pPr>
            <a:r>
              <a:rPr lang="en-US" sz="2800" dirty="0" smtClean="0"/>
              <a:t>Videos </a:t>
            </a:r>
            <a:r>
              <a:rPr lang="en-US" sz="2800" dirty="0" err="1" smtClean="0"/>
              <a:t>schneiden</a:t>
            </a:r>
            <a:r>
              <a:rPr lang="en-US" sz="2800" dirty="0" smtClean="0"/>
              <a:t> und </a:t>
            </a:r>
            <a:r>
              <a:rPr lang="en-US" sz="2800" dirty="0" err="1" smtClean="0"/>
              <a:t>Größe</a:t>
            </a:r>
            <a:r>
              <a:rPr lang="en-US" sz="2800" dirty="0" smtClean="0"/>
              <a:t> </a:t>
            </a:r>
            <a:r>
              <a:rPr lang="en-US" sz="2800" dirty="0" err="1" smtClean="0"/>
              <a:t>reduzieren</a:t>
            </a:r>
            <a:r>
              <a:rPr lang="en-US" sz="2800" dirty="0" smtClean="0"/>
              <a:t> </a:t>
            </a:r>
            <a:endParaRPr lang="en-US" sz="2800" dirty="0"/>
          </a:p>
          <a:p>
            <a:pPr marL="342900" indent="-342900">
              <a:spcBef>
                <a:spcPts val="600"/>
              </a:spcBef>
              <a:buFont typeface="Arial" pitchFamily="34" charset="0"/>
              <a:buChar char="•"/>
            </a:pPr>
            <a:r>
              <a:rPr lang="en-US" sz="2800" dirty="0" err="1" smtClean="0"/>
              <a:t>Farb</a:t>
            </a:r>
            <a:r>
              <a:rPr lang="en-US" sz="2800" dirty="0" smtClean="0"/>
              <a:t>- und </a:t>
            </a:r>
            <a:r>
              <a:rPr lang="en-US" sz="2800" dirty="0" err="1" smtClean="0"/>
              <a:t>Videoeffekte</a:t>
            </a:r>
            <a:r>
              <a:rPr lang="en-US" sz="2800" dirty="0" smtClean="0"/>
              <a:t> und </a:t>
            </a:r>
            <a:r>
              <a:rPr lang="en-US" sz="2800" dirty="0" err="1" smtClean="0"/>
              <a:t>neue</a:t>
            </a:r>
            <a:r>
              <a:rPr lang="en-US" sz="2800" dirty="0" smtClean="0"/>
              <a:t> </a:t>
            </a:r>
            <a:r>
              <a:rPr lang="en-US" sz="2800" dirty="0" err="1" smtClean="0"/>
              <a:t>beeindruckende</a:t>
            </a:r>
            <a:r>
              <a:rPr lang="en-US" sz="2800" dirty="0" smtClean="0"/>
              <a:t> </a:t>
            </a:r>
            <a:r>
              <a:rPr lang="en-US" sz="2800" dirty="0" err="1" smtClean="0"/>
              <a:t>Folienübergänge</a:t>
            </a:r>
            <a:r>
              <a:rPr lang="en-US" sz="2800" dirty="0" smtClean="0"/>
              <a:t> </a:t>
            </a:r>
            <a:r>
              <a:rPr lang="en-US" sz="2800" dirty="0" err="1" smtClean="0"/>
              <a:t>hinzufügen</a:t>
            </a:r>
            <a:endParaRPr lang="en-US" sz="2800"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5668" y="1055418"/>
            <a:ext cx="630507" cy="63050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Windows 7\Documents\OfficePPT\Screen Shots\PowerPoin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12" y="3630226"/>
            <a:ext cx="4398717" cy="25244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60032" y="3486210"/>
            <a:ext cx="4127935" cy="337179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95536" y="-90264"/>
            <a:ext cx="8352928"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400" kern="1200">
                <a:solidFill>
                  <a:schemeClr val="tx2"/>
                </a:solidFill>
                <a:latin typeface="Segoe Light"/>
                <a:ea typeface="+mj-ea"/>
                <a:cs typeface="Segoe Light"/>
              </a:defRPr>
            </a:lvl1pPr>
          </a:lstStyle>
          <a:p>
            <a:pPr defTabSz="914363">
              <a:defRPr/>
            </a:pPr>
            <a:r>
              <a:rPr lang="en-GB" sz="3600" dirty="0" smtClean="0">
                <a:latin typeface="+mj-lt"/>
              </a:rPr>
              <a:t>Office 2010 – Top features #3</a:t>
            </a:r>
            <a:endParaRPr lang="en-GB" sz="3600" dirty="0">
              <a:latin typeface="+mj-lt"/>
            </a:endParaRPr>
          </a:p>
        </p:txBody>
      </p:sp>
    </p:spTree>
    <p:extLst>
      <p:ext uri="{BB962C8B-B14F-4D97-AF65-F5344CB8AC3E}">
        <p14:creationId xmlns:p14="http://schemas.microsoft.com/office/powerpoint/2010/main" val="1065313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de-AT" sz="3400" noProof="0" dirty="0" smtClean="0">
                <a:latin typeface="Segoe Light"/>
                <a:cs typeface="Segoe Light"/>
              </a:rPr>
              <a:t>Beeindruckende Dokumente gestalten</a:t>
            </a:r>
            <a:endParaRPr lang="de-AT" sz="3400" noProof="0" dirty="0">
              <a:latin typeface="Segoe Light"/>
              <a:cs typeface="Segoe Light"/>
            </a:endParaRPr>
          </a:p>
        </p:txBody>
      </p:sp>
      <p:sp>
        <p:nvSpPr>
          <p:cNvPr id="3" name="Subtitle 2"/>
          <p:cNvSpPr>
            <a:spLocks noGrp="1"/>
          </p:cNvSpPr>
          <p:nvPr>
            <p:ph type="subTitle" idx="1"/>
          </p:nvPr>
        </p:nvSpPr>
        <p:spPr/>
        <p:txBody>
          <a:bodyPr>
            <a:normAutofit/>
          </a:bodyPr>
          <a:lstStyle/>
          <a:p>
            <a:pPr marL="342900" indent="-342900">
              <a:buFont typeface="Arial" pitchFamily="34" charset="0"/>
              <a:buChar char="•"/>
            </a:pPr>
            <a:r>
              <a:rPr lang="de-AT" sz="2000" noProof="0" dirty="0" smtClean="0">
                <a:solidFill>
                  <a:srgbClr val="7F7F7F"/>
                </a:solidFill>
                <a:latin typeface="Segoe" charset="0"/>
                <a:cs typeface="Segoe"/>
              </a:rPr>
              <a:t>Bildbearbeitung (Word, PowerPoint und Publisher)</a:t>
            </a:r>
            <a:br>
              <a:rPr lang="de-AT" sz="2000" noProof="0" dirty="0" smtClean="0">
                <a:solidFill>
                  <a:srgbClr val="7F7F7F"/>
                </a:solidFill>
                <a:latin typeface="Segoe" charset="0"/>
                <a:cs typeface="Segoe"/>
              </a:rPr>
            </a:br>
            <a:r>
              <a:rPr lang="de-AT" sz="2000" noProof="0" dirty="0" smtClean="0">
                <a:solidFill>
                  <a:srgbClr val="7F7F7F"/>
                </a:solidFill>
                <a:latin typeface="Segoe" charset="0"/>
                <a:cs typeface="Segoe"/>
              </a:rPr>
              <a:t>und Videobearbeitung in PowerPoint 2010</a:t>
            </a:r>
          </a:p>
          <a:p>
            <a:pPr marL="342900" indent="-342900">
              <a:buFont typeface="Arial" pitchFamily="34" charset="0"/>
              <a:buChar char="•"/>
            </a:pPr>
            <a:r>
              <a:rPr lang="de-AT" noProof="0" dirty="0" smtClean="0">
                <a:solidFill>
                  <a:srgbClr val="7F7F7F"/>
                </a:solidFill>
                <a:latin typeface="Segoe" charset="0"/>
                <a:cs typeface="Segoe"/>
              </a:rPr>
              <a:t>SmartArt Grafiken in Word und PowerPoint 2010</a:t>
            </a:r>
          </a:p>
          <a:p>
            <a:pPr marL="342900" indent="-342900">
              <a:buFont typeface="Arial" pitchFamily="34" charset="0"/>
              <a:buChar char="•"/>
            </a:pPr>
            <a:r>
              <a:rPr lang="de-AT" sz="2000" noProof="0" dirty="0" err="1" smtClean="0">
                <a:solidFill>
                  <a:srgbClr val="7F7F7F"/>
                </a:solidFill>
                <a:latin typeface="Segoe" charset="0"/>
                <a:cs typeface="Segoe"/>
              </a:rPr>
              <a:t>Sparklines</a:t>
            </a:r>
            <a:r>
              <a:rPr lang="de-AT" sz="2000" noProof="0" dirty="0" smtClean="0">
                <a:solidFill>
                  <a:srgbClr val="7F7F7F"/>
                </a:solidFill>
                <a:latin typeface="Segoe" charset="0"/>
                <a:cs typeface="Segoe"/>
              </a:rPr>
              <a:t>, Powerpivot und bedingte Formatierung in Excel 2010</a:t>
            </a:r>
            <a:endParaRPr lang="de-AT" sz="2000" noProof="0" dirty="0">
              <a:solidFill>
                <a:srgbClr val="7F7F7F"/>
              </a:solidFill>
              <a:latin typeface="Segoe" charset="0"/>
              <a:cs typeface="Segoe"/>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2924"/>
          <a:stretch/>
        </p:blipFill>
        <p:spPr bwMode="auto">
          <a:xfrm>
            <a:off x="874712" y="3324225"/>
            <a:ext cx="7402513" cy="2058455"/>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5000" dist="5000" dir="5400000" sy="-100000" algn="bl" rotWithShape="0"/>
          </a:effectLs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536" y="1012825"/>
            <a:ext cx="7834064" cy="671513"/>
          </a:xfrm>
          <a:prstGeom prst="rect">
            <a:avLst/>
          </a:prstGeom>
        </p:spPr>
        <p:txBody>
          <a:bodyPr/>
          <a:lstStyle/>
          <a:p>
            <a:pPr indent="685800" algn="l"/>
            <a:r>
              <a:rPr lang="en-US" dirty="0" smtClean="0">
                <a:latin typeface="+mj-lt"/>
              </a:rPr>
              <a:t>Excel 2010</a:t>
            </a:r>
            <a:endParaRPr lang="en-US" dirty="0">
              <a:latin typeface="+mj-lt"/>
            </a:endParaRPr>
          </a:p>
        </p:txBody>
      </p:sp>
      <p:sp>
        <p:nvSpPr>
          <p:cNvPr id="3" name="Subtitle 2"/>
          <p:cNvSpPr>
            <a:spLocks noGrp="1"/>
          </p:cNvSpPr>
          <p:nvPr>
            <p:ph type="subTitle" idx="4294967295"/>
          </p:nvPr>
        </p:nvSpPr>
        <p:spPr>
          <a:xfrm>
            <a:off x="395536" y="1628800"/>
            <a:ext cx="7834064" cy="2489200"/>
          </a:xfrm>
          <a:prstGeom prst="rect">
            <a:avLst/>
          </a:prstGeom>
        </p:spPr>
        <p:txBody>
          <a:bodyPr/>
          <a:lstStyle/>
          <a:p>
            <a:pPr marL="342900" indent="-342900">
              <a:spcBef>
                <a:spcPts val="600"/>
              </a:spcBef>
              <a:buFont typeface="Arial" pitchFamily="34" charset="0"/>
              <a:buChar char="•"/>
            </a:pPr>
            <a:r>
              <a:rPr lang="en-US" sz="2800" dirty="0">
                <a:latin typeface="+mn-lt"/>
              </a:rPr>
              <a:t>Sparklines: </a:t>
            </a:r>
            <a:r>
              <a:rPr lang="en-US" sz="2800" dirty="0" smtClean="0">
                <a:latin typeface="+mn-lt"/>
              </a:rPr>
              <a:t>Mini-</a:t>
            </a:r>
            <a:r>
              <a:rPr lang="en-US" sz="2800" dirty="0" err="1" smtClean="0">
                <a:latin typeface="+mn-lt"/>
              </a:rPr>
              <a:t>Diagramme</a:t>
            </a:r>
            <a:r>
              <a:rPr lang="en-US" sz="2800" dirty="0" smtClean="0">
                <a:latin typeface="+mn-lt"/>
              </a:rPr>
              <a:t> in </a:t>
            </a:r>
            <a:r>
              <a:rPr lang="en-US" sz="2800" dirty="0" err="1" smtClean="0">
                <a:latin typeface="+mn-lt"/>
              </a:rPr>
              <a:t>Zellen</a:t>
            </a:r>
            <a:r>
              <a:rPr lang="en-US" sz="2800" dirty="0" smtClean="0">
                <a:latin typeface="+mn-lt"/>
              </a:rPr>
              <a:t> </a:t>
            </a:r>
            <a:r>
              <a:rPr lang="en-US" sz="2800" dirty="0" err="1" smtClean="0">
                <a:latin typeface="+mn-lt"/>
              </a:rPr>
              <a:t>erstellen</a:t>
            </a:r>
            <a:endParaRPr lang="en-US" sz="2800" dirty="0">
              <a:latin typeface="+mn-lt"/>
            </a:endParaRPr>
          </a:p>
          <a:p>
            <a:pPr marL="342900" indent="-342900">
              <a:spcBef>
                <a:spcPts val="600"/>
              </a:spcBef>
              <a:buFont typeface="Arial" pitchFamily="34" charset="0"/>
              <a:buChar char="•"/>
            </a:pPr>
            <a:r>
              <a:rPr lang="en-US" sz="2800" dirty="0">
                <a:latin typeface="+mn-lt"/>
              </a:rPr>
              <a:t>Slicers: </a:t>
            </a:r>
            <a:r>
              <a:rPr lang="en-US" sz="2800" dirty="0" err="1" smtClean="0">
                <a:latin typeface="+mn-lt"/>
              </a:rPr>
              <a:t>Daten</a:t>
            </a:r>
            <a:r>
              <a:rPr lang="en-US" sz="2800" dirty="0" smtClean="0">
                <a:latin typeface="+mn-lt"/>
              </a:rPr>
              <a:t> </a:t>
            </a:r>
            <a:r>
              <a:rPr lang="en-US" sz="2800" dirty="0" err="1" smtClean="0">
                <a:latin typeface="+mn-lt"/>
              </a:rPr>
              <a:t>schneller</a:t>
            </a:r>
            <a:r>
              <a:rPr lang="en-US" sz="2800" dirty="0" smtClean="0">
                <a:latin typeface="+mn-lt"/>
              </a:rPr>
              <a:t> </a:t>
            </a:r>
            <a:r>
              <a:rPr lang="en-US" sz="2800" dirty="0" err="1" smtClean="0">
                <a:latin typeface="+mn-lt"/>
              </a:rPr>
              <a:t>analysieren</a:t>
            </a:r>
            <a:r>
              <a:rPr lang="en-US" sz="2800" dirty="0" smtClean="0">
                <a:latin typeface="+mn-lt"/>
              </a:rPr>
              <a:t> </a:t>
            </a:r>
            <a:r>
              <a:rPr lang="en-US" sz="2800" dirty="0" err="1" smtClean="0">
                <a:latin typeface="+mn-lt"/>
              </a:rPr>
              <a:t>mit</a:t>
            </a:r>
            <a:r>
              <a:rPr lang="en-US" sz="2800" dirty="0" smtClean="0">
                <a:latin typeface="+mn-lt"/>
              </a:rPr>
              <a:t> </a:t>
            </a:r>
            <a:r>
              <a:rPr lang="en-US" sz="2800" dirty="0" err="1" smtClean="0">
                <a:latin typeface="+mn-lt"/>
              </a:rPr>
              <a:t>kleinen</a:t>
            </a:r>
            <a:r>
              <a:rPr lang="en-US" sz="2800" dirty="0" smtClean="0">
                <a:latin typeface="+mn-lt"/>
              </a:rPr>
              <a:t> Pivot-</a:t>
            </a:r>
            <a:r>
              <a:rPr lang="en-US" sz="2800" dirty="0" err="1" smtClean="0">
                <a:latin typeface="+mn-lt"/>
              </a:rPr>
              <a:t>tabellen</a:t>
            </a:r>
            <a:endParaRPr lang="en-US" sz="2800" dirty="0">
              <a:latin typeface="+mn-lt"/>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5668" y="1055418"/>
            <a:ext cx="630507" cy="6305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4507" y="3212976"/>
            <a:ext cx="8505965" cy="299101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95536" y="-90264"/>
            <a:ext cx="8352928"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400" kern="1200">
                <a:solidFill>
                  <a:schemeClr val="tx2"/>
                </a:solidFill>
                <a:latin typeface="Segoe Light"/>
                <a:ea typeface="+mj-ea"/>
                <a:cs typeface="Segoe Light"/>
              </a:defRPr>
            </a:lvl1pPr>
          </a:lstStyle>
          <a:p>
            <a:pPr defTabSz="914363">
              <a:defRPr/>
            </a:pPr>
            <a:r>
              <a:rPr lang="en-GB" sz="3600" dirty="0" smtClean="0">
                <a:latin typeface="+mj-lt"/>
              </a:rPr>
              <a:t>Office 2010 – Top features #4</a:t>
            </a:r>
            <a:endParaRPr lang="en-GB" sz="3600" dirty="0">
              <a:latin typeface="+mj-lt"/>
            </a:endParaRPr>
          </a:p>
        </p:txBody>
      </p:sp>
    </p:spTree>
    <p:extLst>
      <p:ext uri="{BB962C8B-B14F-4D97-AF65-F5344CB8AC3E}">
        <p14:creationId xmlns:p14="http://schemas.microsoft.com/office/powerpoint/2010/main" val="2981182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536" y="1012825"/>
            <a:ext cx="7834064" cy="671513"/>
          </a:xfrm>
          <a:prstGeom prst="rect">
            <a:avLst/>
          </a:prstGeom>
        </p:spPr>
        <p:txBody>
          <a:bodyPr/>
          <a:lstStyle/>
          <a:p>
            <a:pPr indent="685800" algn="l"/>
            <a:r>
              <a:rPr lang="en-US" dirty="0" smtClean="0">
                <a:latin typeface="+mj-lt"/>
              </a:rPr>
              <a:t>Outlook 2010</a:t>
            </a:r>
            <a:endParaRPr lang="en-US" dirty="0">
              <a:latin typeface="+mj-lt"/>
            </a:endParaRPr>
          </a:p>
        </p:txBody>
      </p:sp>
      <p:sp>
        <p:nvSpPr>
          <p:cNvPr id="3" name="Subtitle 2"/>
          <p:cNvSpPr>
            <a:spLocks noGrp="1"/>
          </p:cNvSpPr>
          <p:nvPr>
            <p:ph type="subTitle" idx="4294967295"/>
          </p:nvPr>
        </p:nvSpPr>
        <p:spPr>
          <a:xfrm>
            <a:off x="395536" y="1684338"/>
            <a:ext cx="7834064" cy="2489200"/>
          </a:xfrm>
          <a:prstGeom prst="rect">
            <a:avLst/>
          </a:prstGeom>
        </p:spPr>
        <p:txBody>
          <a:bodyPr/>
          <a:lstStyle/>
          <a:p>
            <a:pPr marL="342900" indent="-342900">
              <a:spcBef>
                <a:spcPts val="600"/>
              </a:spcBef>
              <a:buFont typeface="Arial" pitchFamily="34" charset="0"/>
              <a:buChar char="•"/>
            </a:pPr>
            <a:r>
              <a:rPr lang="en-US" sz="2800" dirty="0" smtClean="0">
                <a:latin typeface="+mn-lt"/>
              </a:rPr>
              <a:t>Emails </a:t>
            </a:r>
            <a:r>
              <a:rPr lang="en-US" sz="2800" dirty="0" err="1" smtClean="0">
                <a:latin typeface="+mn-lt"/>
              </a:rPr>
              <a:t>zu</a:t>
            </a:r>
            <a:r>
              <a:rPr lang="en-US" sz="2800" dirty="0" smtClean="0">
                <a:latin typeface="+mn-lt"/>
              </a:rPr>
              <a:t> </a:t>
            </a:r>
            <a:r>
              <a:rPr lang="en-US" sz="2800" dirty="0" err="1" smtClean="0">
                <a:latin typeface="+mn-lt"/>
              </a:rPr>
              <a:t>Konversationen</a:t>
            </a:r>
            <a:r>
              <a:rPr lang="en-US" sz="2800" dirty="0" smtClean="0">
                <a:latin typeface="+mn-lt"/>
              </a:rPr>
              <a:t> </a:t>
            </a:r>
            <a:r>
              <a:rPr lang="en-US" sz="2800" dirty="0" err="1" smtClean="0">
                <a:latin typeface="+mn-lt"/>
              </a:rPr>
              <a:t>zusammenfassen</a:t>
            </a:r>
            <a:r>
              <a:rPr lang="en-US" sz="2800" dirty="0" smtClean="0">
                <a:latin typeface="+mn-lt"/>
              </a:rPr>
              <a:t> um </a:t>
            </a:r>
            <a:r>
              <a:rPr lang="en-US" sz="2800" dirty="0" err="1" smtClean="0">
                <a:latin typeface="+mn-lt"/>
              </a:rPr>
              <a:t>besseren</a:t>
            </a:r>
            <a:r>
              <a:rPr lang="en-US" sz="2800" dirty="0" smtClean="0">
                <a:latin typeface="+mn-lt"/>
              </a:rPr>
              <a:t> </a:t>
            </a:r>
            <a:r>
              <a:rPr lang="en-US" sz="2800" dirty="0" err="1" smtClean="0">
                <a:latin typeface="+mn-lt"/>
              </a:rPr>
              <a:t>Überblick</a:t>
            </a:r>
            <a:r>
              <a:rPr lang="en-US" sz="2800" dirty="0" smtClean="0">
                <a:latin typeface="+mn-lt"/>
              </a:rPr>
              <a:t> </a:t>
            </a:r>
            <a:r>
              <a:rPr lang="en-US" sz="2800" dirty="0" err="1" smtClean="0">
                <a:latin typeface="+mn-lt"/>
              </a:rPr>
              <a:t>zu</a:t>
            </a:r>
            <a:r>
              <a:rPr lang="en-US" sz="2800" dirty="0" smtClean="0">
                <a:latin typeface="+mn-lt"/>
              </a:rPr>
              <a:t> </a:t>
            </a:r>
            <a:r>
              <a:rPr lang="en-US" sz="2800" dirty="0" err="1" smtClean="0">
                <a:latin typeface="+mn-lt"/>
              </a:rPr>
              <a:t>erhalten</a:t>
            </a:r>
            <a:endParaRPr lang="en-US" sz="2800" dirty="0">
              <a:latin typeface="+mn-lt"/>
            </a:endParaRPr>
          </a:p>
          <a:p>
            <a:pPr marL="342900" indent="-342900">
              <a:spcBef>
                <a:spcPts val="600"/>
              </a:spcBef>
              <a:buFont typeface="Arial" pitchFamily="34" charset="0"/>
              <a:buChar char="•"/>
            </a:pPr>
            <a:r>
              <a:rPr lang="en-US" sz="2800" dirty="0" err="1" smtClean="0">
                <a:latin typeface="+mn-lt"/>
              </a:rPr>
              <a:t>Ganze</a:t>
            </a:r>
            <a:r>
              <a:rPr lang="en-US" sz="2800" dirty="0" smtClean="0">
                <a:latin typeface="+mn-lt"/>
              </a:rPr>
              <a:t> Threats </a:t>
            </a:r>
            <a:r>
              <a:rPr lang="en-US" sz="2800" dirty="0" err="1" smtClean="0">
                <a:latin typeface="+mn-lt"/>
              </a:rPr>
              <a:t>verschieben</a:t>
            </a:r>
            <a:r>
              <a:rPr lang="en-US" sz="2800" dirty="0" smtClean="0">
                <a:latin typeface="+mn-lt"/>
              </a:rPr>
              <a:t>/</a:t>
            </a:r>
            <a:r>
              <a:rPr lang="en-US" sz="2800" dirty="0" err="1" smtClean="0">
                <a:latin typeface="+mn-lt"/>
              </a:rPr>
              <a:t>ignorieren</a:t>
            </a:r>
            <a:endParaRPr lang="en-US" sz="2800" dirty="0">
              <a:latin typeface="+mn-lt"/>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12898" y="1052736"/>
            <a:ext cx="630507" cy="6305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520" y="3566060"/>
            <a:ext cx="8620494" cy="303129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95536" y="-90264"/>
            <a:ext cx="8352928"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400" kern="1200">
                <a:solidFill>
                  <a:schemeClr val="tx2"/>
                </a:solidFill>
                <a:latin typeface="Segoe Light"/>
                <a:ea typeface="+mj-ea"/>
                <a:cs typeface="Segoe Light"/>
              </a:defRPr>
            </a:lvl1pPr>
          </a:lstStyle>
          <a:p>
            <a:pPr defTabSz="914363">
              <a:defRPr/>
            </a:pPr>
            <a:r>
              <a:rPr lang="en-GB" sz="3600" dirty="0" smtClean="0">
                <a:latin typeface="+mj-lt"/>
              </a:rPr>
              <a:t>Office 2010 – Top features #5</a:t>
            </a:r>
            <a:endParaRPr lang="en-GB" sz="3600" dirty="0">
              <a:latin typeface="+mj-lt"/>
            </a:endParaRPr>
          </a:p>
        </p:txBody>
      </p:sp>
    </p:spTree>
    <p:extLst>
      <p:ext uri="{BB962C8B-B14F-4D97-AF65-F5344CB8AC3E}">
        <p14:creationId xmlns:p14="http://schemas.microsoft.com/office/powerpoint/2010/main" val="1291274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AT" noProof="0" smtClean="0"/>
              <a:t>Office</a:t>
            </a:r>
            <a:br>
              <a:rPr lang="de-AT" noProof="0" smtClean="0"/>
            </a:br>
            <a:r>
              <a:rPr lang="de-AT" noProof="0" smtClean="0"/>
              <a:t>Web Apps</a:t>
            </a:r>
            <a:endParaRPr lang="de-AT" noProof="0"/>
          </a:p>
        </p:txBody>
      </p:sp>
    </p:spTree>
    <p:extLst>
      <p:ext uri="{BB962C8B-B14F-4D97-AF65-F5344CB8AC3E}">
        <p14:creationId xmlns:p14="http://schemas.microsoft.com/office/powerpoint/2010/main" val="15008763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noProof="0" smtClean="0">
                <a:latin typeface="Segoe Light" charset="0"/>
              </a:rPr>
              <a:t>Office Web Apps</a:t>
            </a:r>
            <a:endParaRPr lang="de-AT" noProof="0">
              <a:latin typeface="Segoe Light" charset="0"/>
            </a:endParaRPr>
          </a:p>
        </p:txBody>
      </p:sp>
      <p:sp>
        <p:nvSpPr>
          <p:cNvPr id="3" name="Subtitle 2"/>
          <p:cNvSpPr>
            <a:spLocks noGrp="1"/>
          </p:cNvSpPr>
          <p:nvPr>
            <p:ph type="subTitle" idx="1"/>
          </p:nvPr>
        </p:nvSpPr>
        <p:spPr/>
        <p:txBody>
          <a:bodyPr/>
          <a:lstStyle/>
          <a:p>
            <a:r>
              <a:rPr lang="de-AT" noProof="0" dirty="0" smtClean="0"/>
              <a:t>Office Web Apps sind kostenlose </a:t>
            </a:r>
            <a:r>
              <a:rPr lang="de-AT" dirty="0" smtClean="0"/>
              <a:t>Online-Begleiter von</a:t>
            </a:r>
            <a:r>
              <a:rPr lang="de-AT" noProof="0" dirty="0" smtClean="0"/>
              <a:t> PowerPoint, OneNote, Word, </a:t>
            </a:r>
            <a:r>
              <a:rPr lang="de-AT" dirty="0"/>
              <a:t>und Excel </a:t>
            </a:r>
            <a:r>
              <a:rPr lang="de-AT" dirty="0" smtClean="0"/>
              <a:t>verfügbar </a:t>
            </a:r>
            <a:r>
              <a:rPr lang="de-AT" dirty="0"/>
              <a:t>via Windows </a:t>
            </a:r>
            <a:r>
              <a:rPr lang="de-AT" dirty="0" smtClean="0"/>
              <a:t>Live.</a:t>
            </a:r>
            <a:endParaRPr lang="de-AT" noProof="0" dirty="0"/>
          </a:p>
        </p:txBody>
      </p:sp>
      <p:pic>
        <p:nvPicPr>
          <p:cNvPr id="1026" name="Picture 2" descr="C:\Users\Windows 7\Documents\OfficePPT\Apps\PowerPoi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933" y="3270015"/>
            <a:ext cx="1210603" cy="121060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indows 7\Documents\OfficePPT\Apps\OneNo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8961" y="3270015"/>
            <a:ext cx="1210603" cy="12106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Windows 7\Documents\OfficePPT\Apps\Wor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989" y="3270015"/>
            <a:ext cx="1210603" cy="121060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Windows 7\Documents\OfficePPT\Apps\Exce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1017" y="3270015"/>
            <a:ext cx="1210603" cy="12106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5504" y="4433555"/>
            <a:ext cx="1499578" cy="400110"/>
          </a:xfrm>
          <a:prstGeom prst="rect">
            <a:avLst/>
          </a:prstGeom>
          <a:noFill/>
        </p:spPr>
        <p:txBody>
          <a:bodyPr wrap="none" rtlCol="0">
            <a:spAutoFit/>
          </a:bodyPr>
          <a:lstStyle/>
          <a:p>
            <a:pPr algn="ctr"/>
            <a:r>
              <a:rPr lang="en-US" sz="2000" dirty="0" smtClean="0">
                <a:latin typeface="Segoe Semibold" pitchFamily="34" charset="0"/>
              </a:rPr>
              <a:t>PowerPoint</a:t>
            </a:r>
            <a:endParaRPr lang="en-US" sz="2000" dirty="0">
              <a:latin typeface="Segoe Semibold" pitchFamily="34" charset="0"/>
            </a:endParaRPr>
          </a:p>
        </p:txBody>
      </p:sp>
      <p:sp>
        <p:nvSpPr>
          <p:cNvPr id="9" name="TextBox 8"/>
          <p:cNvSpPr txBox="1"/>
          <p:nvPr/>
        </p:nvSpPr>
        <p:spPr>
          <a:xfrm>
            <a:off x="2922493" y="4433555"/>
            <a:ext cx="1239763" cy="400110"/>
          </a:xfrm>
          <a:prstGeom prst="rect">
            <a:avLst/>
          </a:prstGeom>
          <a:noFill/>
        </p:spPr>
        <p:txBody>
          <a:bodyPr wrap="none" rtlCol="0">
            <a:spAutoFit/>
          </a:bodyPr>
          <a:lstStyle/>
          <a:p>
            <a:pPr algn="ctr"/>
            <a:r>
              <a:rPr lang="en-US" sz="2000" dirty="0" smtClean="0">
                <a:latin typeface="Segoe Semibold" pitchFamily="34" charset="0"/>
              </a:rPr>
              <a:t>OneNote</a:t>
            </a:r>
            <a:endParaRPr lang="en-US" sz="2000" dirty="0">
              <a:latin typeface="Segoe Semibold" pitchFamily="34" charset="0"/>
            </a:endParaRPr>
          </a:p>
        </p:txBody>
      </p:sp>
      <p:sp>
        <p:nvSpPr>
          <p:cNvPr id="10" name="TextBox 9"/>
          <p:cNvSpPr txBox="1"/>
          <p:nvPr/>
        </p:nvSpPr>
        <p:spPr>
          <a:xfrm>
            <a:off x="5178389" y="4433555"/>
            <a:ext cx="820994" cy="400110"/>
          </a:xfrm>
          <a:prstGeom prst="rect">
            <a:avLst/>
          </a:prstGeom>
          <a:noFill/>
        </p:spPr>
        <p:txBody>
          <a:bodyPr wrap="none" rtlCol="0">
            <a:spAutoFit/>
          </a:bodyPr>
          <a:lstStyle/>
          <a:p>
            <a:pPr algn="ctr"/>
            <a:r>
              <a:rPr lang="en-US" sz="2000" dirty="0" smtClean="0">
                <a:latin typeface="Segoe Semibold" pitchFamily="34" charset="0"/>
              </a:rPr>
              <a:t>Word</a:t>
            </a:r>
            <a:endParaRPr lang="en-US" sz="2000" dirty="0">
              <a:latin typeface="Segoe Semibold" pitchFamily="34" charset="0"/>
            </a:endParaRPr>
          </a:p>
        </p:txBody>
      </p:sp>
      <p:sp>
        <p:nvSpPr>
          <p:cNvPr id="11" name="TextBox 10"/>
          <p:cNvSpPr txBox="1"/>
          <p:nvPr/>
        </p:nvSpPr>
        <p:spPr>
          <a:xfrm>
            <a:off x="7279013" y="4433555"/>
            <a:ext cx="766877" cy="400110"/>
          </a:xfrm>
          <a:prstGeom prst="rect">
            <a:avLst/>
          </a:prstGeom>
          <a:noFill/>
        </p:spPr>
        <p:txBody>
          <a:bodyPr wrap="none" rtlCol="0">
            <a:spAutoFit/>
          </a:bodyPr>
          <a:lstStyle/>
          <a:p>
            <a:pPr algn="ctr"/>
            <a:r>
              <a:rPr lang="en-US" sz="2000" dirty="0" smtClean="0">
                <a:latin typeface="Segoe Semibold" pitchFamily="34" charset="0"/>
              </a:rPr>
              <a:t>Excel</a:t>
            </a:r>
            <a:endParaRPr lang="en-US" sz="2000" dirty="0">
              <a:latin typeface="Segoe Semibold" pitchFamily="34" charset="0"/>
            </a:endParaRPr>
          </a:p>
        </p:txBody>
      </p:sp>
    </p:spTree>
    <p:extLst>
      <p:ext uri="{BB962C8B-B14F-4D97-AF65-F5344CB8AC3E}">
        <p14:creationId xmlns:p14="http://schemas.microsoft.com/office/powerpoint/2010/main" val="2266155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500"/>
                                        <p:tgtEl>
                                          <p:spTgt spid="10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029"/>
                                        </p:tgtEl>
                                        <p:attrNameLst>
                                          <p:attrName>style.visibility</p:attrName>
                                        </p:attrNameLst>
                                      </p:cBhvr>
                                      <p:to>
                                        <p:strVal val="visible"/>
                                      </p:to>
                                    </p:set>
                                    <p:animEffect transition="in" filter="fade">
                                      <p:cBhvr>
                                        <p:cTn id="32" dur="500"/>
                                        <p:tgtEl>
                                          <p:spTgt spid="10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noProof="0" dirty="0" smtClean="0">
                <a:latin typeface="Segoe Light" charset="0"/>
              </a:rPr>
              <a:t>Überall arbeiten</a:t>
            </a:r>
            <a:endParaRPr lang="de-AT" noProof="0" dirty="0">
              <a:latin typeface="Segoe Light" charset="0"/>
            </a:endParaRPr>
          </a:p>
        </p:txBody>
      </p:sp>
      <p:sp>
        <p:nvSpPr>
          <p:cNvPr id="3" name="Subtitle 2"/>
          <p:cNvSpPr>
            <a:spLocks noGrp="1"/>
          </p:cNvSpPr>
          <p:nvPr>
            <p:ph type="subTitle" idx="1"/>
          </p:nvPr>
        </p:nvSpPr>
        <p:spPr/>
        <p:txBody>
          <a:bodyPr/>
          <a:lstStyle/>
          <a:p>
            <a:pPr marL="342900" indent="-342900">
              <a:spcBef>
                <a:spcPts val="600"/>
              </a:spcBef>
              <a:buFont typeface="Arial" pitchFamily="34" charset="0"/>
              <a:buChar char="•"/>
            </a:pPr>
            <a:r>
              <a:rPr lang="de-AT" noProof="0" dirty="0" smtClean="0"/>
              <a:t>Betrachten, erstellen und bearbeiten von Dokumenten überall, wo es eine Internet Verbindung gibt.</a:t>
            </a:r>
          </a:p>
          <a:p>
            <a:pPr marL="342900" indent="-342900">
              <a:spcBef>
                <a:spcPts val="600"/>
              </a:spcBef>
              <a:buFont typeface="Arial" pitchFamily="34" charset="0"/>
              <a:buChar char="•"/>
            </a:pPr>
            <a:r>
              <a:rPr lang="de-AT" dirty="0" smtClean="0"/>
              <a:t>Dateien online speichern auf W</a:t>
            </a:r>
            <a:r>
              <a:rPr lang="de-AT" noProof="0" dirty="0" err="1" smtClean="0"/>
              <a:t>indows</a:t>
            </a:r>
            <a:r>
              <a:rPr lang="de-AT" noProof="0" dirty="0" smtClean="0"/>
              <a:t> Live </a:t>
            </a:r>
            <a:r>
              <a:rPr lang="de-AT" noProof="0" dirty="0" err="1" smtClean="0"/>
              <a:t>SkyDrive</a:t>
            </a:r>
            <a:r>
              <a:rPr lang="de-AT" noProof="0" dirty="0" smtClean="0"/>
              <a:t> (25GB) ohne lästiges Verschicken per E-Mail oder Austauschen über USB-Stick.</a:t>
            </a:r>
          </a:p>
          <a:p>
            <a:pPr marL="342900" indent="-342900">
              <a:spcBef>
                <a:spcPts val="600"/>
              </a:spcBef>
              <a:buFont typeface="Arial" pitchFamily="34" charset="0"/>
              <a:buChar char="•"/>
            </a:pPr>
            <a:r>
              <a:rPr lang="de-AT" noProof="0" dirty="0" smtClean="0"/>
              <a:t>Vom PC, Mobiltelefon </a:t>
            </a:r>
            <a:r>
              <a:rPr lang="de-AT" dirty="0" smtClean="0"/>
              <a:t>oder Webbrowser jederzeit auf Dokumente zugreifen.</a:t>
            </a:r>
            <a:endParaRPr lang="de-AT" noProof="0" dirty="0"/>
          </a:p>
        </p:txBody>
      </p:sp>
    </p:spTree>
    <p:extLst>
      <p:ext uri="{BB962C8B-B14F-4D97-AF65-F5344CB8AC3E}">
        <p14:creationId xmlns:p14="http://schemas.microsoft.com/office/powerpoint/2010/main" val="25124160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noProof="0" dirty="0" smtClean="0">
                <a:latin typeface="Segoe Light" charset="0"/>
              </a:rPr>
              <a:t>Mit anderen zusammenarbeiten</a:t>
            </a:r>
            <a:endParaRPr lang="de-AT" noProof="0" dirty="0">
              <a:latin typeface="Segoe Light" charset="0"/>
            </a:endParaRPr>
          </a:p>
        </p:txBody>
      </p:sp>
      <p:sp>
        <p:nvSpPr>
          <p:cNvPr id="3" name="Subtitle 2"/>
          <p:cNvSpPr>
            <a:spLocks noGrp="1"/>
          </p:cNvSpPr>
          <p:nvPr>
            <p:ph type="subTitle" idx="1"/>
          </p:nvPr>
        </p:nvSpPr>
        <p:spPr/>
        <p:txBody>
          <a:bodyPr/>
          <a:lstStyle/>
          <a:p>
            <a:pPr marL="342900" indent="-342900">
              <a:spcBef>
                <a:spcPts val="600"/>
              </a:spcBef>
              <a:buFont typeface="Arial" pitchFamily="34" charset="0"/>
              <a:buChar char="•"/>
            </a:pPr>
            <a:r>
              <a:rPr lang="de-AT" noProof="0" dirty="0" smtClean="0"/>
              <a:t>Gemeinsames nutzen und austauschen von Dokumenten auf mehreren Computern</a:t>
            </a:r>
          </a:p>
          <a:p>
            <a:pPr marL="342900" indent="-342900">
              <a:spcBef>
                <a:spcPts val="600"/>
              </a:spcBef>
              <a:buFont typeface="Arial" pitchFamily="34" charset="0"/>
              <a:buChar char="•"/>
            </a:pPr>
            <a:r>
              <a:rPr lang="de-AT" noProof="0" dirty="0" smtClean="0"/>
              <a:t>Erlaubt es mehreren Benutzern zentral </a:t>
            </a:r>
            <a:r>
              <a:rPr lang="de-AT" dirty="0" smtClean="0"/>
              <a:t>einem Dokument zu arbeiten und Änderungen nachzuverfolgen.</a:t>
            </a:r>
            <a:endParaRPr lang="de-AT" noProof="0" dirty="0" smtClean="0"/>
          </a:p>
          <a:p>
            <a:pPr marL="342900" indent="-342900">
              <a:spcBef>
                <a:spcPts val="600"/>
              </a:spcBef>
              <a:buFont typeface="Arial" pitchFamily="34" charset="0"/>
              <a:buChar char="•"/>
            </a:pPr>
            <a:r>
              <a:rPr lang="de-AT" noProof="0" dirty="0" smtClean="0"/>
              <a:t>Kompatibel mit Mac oder PC; Internet Explorer, Firefox oder Safari; und älteren Versionen von Office.</a:t>
            </a:r>
            <a:endParaRPr lang="de-AT" noProof="0" dirty="0"/>
          </a:p>
        </p:txBody>
      </p:sp>
    </p:spTree>
    <p:extLst>
      <p:ext uri="{BB962C8B-B14F-4D97-AF65-F5344CB8AC3E}">
        <p14:creationId xmlns:p14="http://schemas.microsoft.com/office/powerpoint/2010/main" val="12841628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noProof="0" dirty="0" smtClean="0">
                <a:latin typeface="Segoe Light" charset="0"/>
              </a:rPr>
              <a:t>Das </a:t>
            </a:r>
            <a:r>
              <a:rPr lang="de-AT" noProof="0" dirty="0" err="1" smtClean="0">
                <a:latin typeface="Segoe Light" charset="0"/>
              </a:rPr>
              <a:t>Offic</a:t>
            </a:r>
            <a:r>
              <a:rPr lang="de-AT" dirty="0" smtClean="0">
                <a:latin typeface="Segoe Light" charset="0"/>
              </a:rPr>
              <a:t>e Erlebnis erweitern</a:t>
            </a:r>
            <a:endParaRPr lang="de-AT" noProof="0" dirty="0">
              <a:latin typeface="Segoe Light" charset="0"/>
            </a:endParaRPr>
          </a:p>
        </p:txBody>
      </p:sp>
      <p:sp>
        <p:nvSpPr>
          <p:cNvPr id="3" name="Subtitle 2"/>
          <p:cNvSpPr>
            <a:spLocks noGrp="1"/>
          </p:cNvSpPr>
          <p:nvPr>
            <p:ph type="subTitle" idx="1"/>
          </p:nvPr>
        </p:nvSpPr>
        <p:spPr/>
        <p:txBody>
          <a:bodyPr/>
          <a:lstStyle/>
          <a:p>
            <a:pPr marL="342900" indent="-342900">
              <a:spcBef>
                <a:spcPts val="600"/>
              </a:spcBef>
              <a:buFont typeface="Arial" pitchFamily="34" charset="0"/>
              <a:buChar char="•"/>
            </a:pPr>
            <a:r>
              <a:rPr lang="de-AT" noProof="0" dirty="0" smtClean="0"/>
              <a:t>Einfach und rasch Dokumente direkt von Office im Web speichern.</a:t>
            </a:r>
          </a:p>
          <a:p>
            <a:pPr marL="342900" indent="-342900">
              <a:spcBef>
                <a:spcPts val="600"/>
              </a:spcBef>
              <a:buFont typeface="Arial" pitchFamily="34" charset="0"/>
              <a:buChar char="•"/>
            </a:pPr>
            <a:r>
              <a:rPr lang="de-AT" noProof="0" dirty="0" smtClean="0"/>
              <a:t>Nahtlos mit den </a:t>
            </a:r>
            <a:r>
              <a:rPr lang="de-AT" dirty="0" smtClean="0"/>
              <a:t>gewohnte Programmen arbeiten, egal ob offline oder online.</a:t>
            </a:r>
            <a:endParaRPr lang="de-AT" noProof="0" dirty="0"/>
          </a:p>
        </p:txBody>
      </p:sp>
    </p:spTree>
    <p:extLst>
      <p:ext uri="{BB962C8B-B14F-4D97-AF65-F5344CB8AC3E}">
        <p14:creationId xmlns:p14="http://schemas.microsoft.com/office/powerpoint/2010/main" val="35278224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noProof="0" dirty="0" smtClean="0"/>
              <a:t>System-anforderungen</a:t>
            </a:r>
            <a:endParaRPr lang="de-AT" noProof="0" dirty="0"/>
          </a:p>
        </p:txBody>
      </p:sp>
    </p:spTree>
    <p:extLst>
      <p:ext uri="{BB962C8B-B14F-4D97-AF65-F5344CB8AC3E}">
        <p14:creationId xmlns:p14="http://schemas.microsoft.com/office/powerpoint/2010/main" val="16813562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noProof="0" dirty="0" smtClean="0">
                <a:latin typeface="Segoe Light" charset="0"/>
              </a:rPr>
              <a:t>Office 2010 Systemanforderungen</a:t>
            </a:r>
            <a:endParaRPr lang="de-AT" noProof="0" dirty="0">
              <a:latin typeface="Segoe Light"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427819046"/>
              </p:ext>
            </p:extLst>
          </p:nvPr>
        </p:nvGraphicFramePr>
        <p:xfrm>
          <a:off x="457200" y="1736725"/>
          <a:ext cx="8229599" cy="4586025"/>
        </p:xfrm>
        <a:graphic>
          <a:graphicData uri="http://schemas.openxmlformats.org/drawingml/2006/table">
            <a:tbl>
              <a:tblPr firstRow="1" bandRow="1">
                <a:tableStyleId>{073A0DAA-6AF3-43AB-8588-CEC1D06C72B9}</a:tableStyleId>
              </a:tblPr>
              <a:tblGrid>
                <a:gridCol w="1952625"/>
                <a:gridCol w="6276974"/>
              </a:tblGrid>
              <a:tr h="394578">
                <a:tc>
                  <a:txBody>
                    <a:bodyPr/>
                    <a:lstStyle/>
                    <a:p>
                      <a:pPr algn="l"/>
                      <a:r>
                        <a:rPr lang="de-AT" sz="1400" noProof="0" dirty="0" smtClean="0">
                          <a:latin typeface="Segoe" pitchFamily="34" charset="0"/>
                        </a:rPr>
                        <a:t>Komponente</a:t>
                      </a:r>
                      <a:endParaRPr lang="de-AT" sz="1400" noProof="0" dirty="0">
                        <a:latin typeface="Segoe"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a:gsLst>
                        <a:gs pos="0">
                          <a:schemeClr val="tx1">
                            <a:lumMod val="65000"/>
                            <a:lumOff val="35000"/>
                          </a:schemeClr>
                        </a:gs>
                        <a:gs pos="100000">
                          <a:schemeClr val="tx1">
                            <a:lumMod val="75000"/>
                            <a:lumOff val="25000"/>
                          </a:schemeClr>
                        </a:gs>
                      </a:gsLst>
                      <a:lin ang="5400000" scaled="0"/>
                    </a:gradFill>
                  </a:tcPr>
                </a:tc>
                <a:tc>
                  <a:txBody>
                    <a:bodyPr/>
                    <a:lstStyle/>
                    <a:p>
                      <a:pPr algn="l"/>
                      <a:r>
                        <a:rPr lang="de-AT" sz="1400" noProof="0" dirty="0" smtClean="0">
                          <a:latin typeface="Segoe" pitchFamily="34" charset="0"/>
                        </a:rPr>
                        <a:t>Anforderung</a:t>
                      </a:r>
                      <a:endParaRPr lang="de-AT" sz="1400" noProof="0" dirty="0">
                        <a:latin typeface="Segoe"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gradFill>
                      <a:gsLst>
                        <a:gs pos="0">
                          <a:schemeClr val="tx1">
                            <a:lumMod val="65000"/>
                            <a:lumOff val="35000"/>
                          </a:schemeClr>
                        </a:gs>
                        <a:gs pos="100000">
                          <a:schemeClr val="tx1">
                            <a:lumMod val="75000"/>
                            <a:lumOff val="25000"/>
                          </a:schemeClr>
                        </a:gs>
                      </a:gsLst>
                      <a:lin ang="5400000" scaled="0"/>
                    </a:gradFill>
                  </a:tcPr>
                </a:tc>
              </a:tr>
              <a:tr h="440447">
                <a:tc>
                  <a:txBody>
                    <a:bodyPr/>
                    <a:lstStyle/>
                    <a:p>
                      <a:pPr algn="l"/>
                      <a:r>
                        <a:rPr lang="de-AT" sz="1400" noProof="0" smtClean="0">
                          <a:latin typeface="Segoe" pitchFamily="34" charset="0"/>
                        </a:rPr>
                        <a:t>Prozessor</a:t>
                      </a:r>
                      <a:endParaRPr lang="de-AT" sz="1400" noProof="0">
                        <a:latin typeface="Segoe"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de-AT" sz="1400" noProof="0" smtClean="0">
                          <a:latin typeface="Segoe" pitchFamily="34" charset="0"/>
                        </a:rPr>
                        <a:t>500 MHz Prozessor oder schneller</a:t>
                      </a:r>
                      <a:endParaRPr lang="de-AT" sz="1400" noProof="0">
                        <a:latin typeface="Segoe"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455444">
                <a:tc>
                  <a:txBody>
                    <a:bodyPr/>
                    <a:lstStyle/>
                    <a:p>
                      <a:pPr algn="l"/>
                      <a:r>
                        <a:rPr lang="de-AT" sz="1400" noProof="0" smtClean="0">
                          <a:latin typeface="Segoe" pitchFamily="34" charset="0"/>
                        </a:rPr>
                        <a:t>Hauptspeicher</a:t>
                      </a:r>
                      <a:endParaRPr lang="de-AT" sz="1400" noProof="0">
                        <a:latin typeface="Segoe"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a:r>
                        <a:rPr lang="de-AT" sz="1400" noProof="0" smtClean="0">
                          <a:latin typeface="Segoe" pitchFamily="34" charset="0"/>
                        </a:rPr>
                        <a:t>256</a:t>
                      </a:r>
                      <a:r>
                        <a:rPr lang="de-AT" sz="1400" baseline="0" noProof="0" smtClean="0">
                          <a:latin typeface="Segoe" pitchFamily="34" charset="0"/>
                        </a:rPr>
                        <a:t> MB Arbeitsspeicher oder mehr</a:t>
                      </a:r>
                      <a:endParaRPr lang="de-AT" sz="1400" noProof="0">
                        <a:latin typeface="Segoe"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460916">
                <a:tc>
                  <a:txBody>
                    <a:bodyPr/>
                    <a:lstStyle/>
                    <a:p>
                      <a:pPr algn="l"/>
                      <a:r>
                        <a:rPr lang="de-AT" sz="1400" noProof="0" smtClean="0">
                          <a:latin typeface="Segoe" pitchFamily="34" charset="0"/>
                        </a:rPr>
                        <a:t>Festplatte</a:t>
                      </a:r>
                      <a:endParaRPr lang="de-AT" sz="1400" noProof="0">
                        <a:latin typeface="Segoe"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de-AT" sz="1400" noProof="0" smtClean="0">
                          <a:latin typeface="Segoe" pitchFamily="34" charset="0"/>
                        </a:rPr>
                        <a:t>Mindestens 3 GB</a:t>
                      </a:r>
                      <a:r>
                        <a:rPr lang="de-AT" sz="1400" baseline="0" noProof="0" smtClean="0">
                          <a:latin typeface="Segoe" pitchFamily="34" charset="0"/>
                        </a:rPr>
                        <a:t> freier Speicher</a:t>
                      </a:r>
                      <a:endParaRPr lang="de-AT" sz="1400" noProof="0">
                        <a:latin typeface="Segoe"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675938">
                <a:tc>
                  <a:txBody>
                    <a:bodyPr/>
                    <a:lstStyle/>
                    <a:p>
                      <a:pPr algn="l"/>
                      <a:r>
                        <a:rPr lang="de-AT" sz="1400" noProof="0" smtClean="0">
                          <a:latin typeface="Segoe" pitchFamily="34" charset="0"/>
                        </a:rPr>
                        <a:t>Grafik</a:t>
                      </a:r>
                      <a:endParaRPr lang="de-AT" sz="1400" noProof="0">
                        <a:latin typeface="Segoe"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a:r>
                        <a:rPr lang="de-AT" sz="1400" noProof="0" smtClean="0">
                          <a:latin typeface="Segoe" pitchFamily="34" charset="0"/>
                        </a:rPr>
                        <a:t>1024 x 768 Monitor empfohlen;</a:t>
                      </a:r>
                      <a:r>
                        <a:rPr lang="de-AT" sz="1400" baseline="0" noProof="0" smtClean="0">
                          <a:latin typeface="Segoe" pitchFamily="34" charset="0"/>
                        </a:rPr>
                        <a:t> Mindestens </a:t>
                      </a:r>
                      <a:r>
                        <a:rPr lang="de-AT" sz="1400" noProof="0" smtClean="0">
                          <a:latin typeface="Segoe" pitchFamily="34" charset="0"/>
                        </a:rPr>
                        <a:t>1024</a:t>
                      </a:r>
                      <a:r>
                        <a:rPr lang="de-AT" sz="1400" baseline="0" noProof="0" smtClean="0">
                          <a:latin typeface="Segoe" pitchFamily="34" charset="0"/>
                        </a:rPr>
                        <a:t> x 576 Bildschirmauflösung für Excel 2010, OneNote 2010, Outlook 2010, PowerPoint 2010, und Word 2010</a:t>
                      </a:r>
                      <a:endParaRPr lang="de-AT" sz="1400" noProof="0">
                        <a:latin typeface="Segoe"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394578">
                <a:tc>
                  <a:txBody>
                    <a:bodyPr/>
                    <a:lstStyle/>
                    <a:p>
                      <a:pPr algn="l"/>
                      <a:r>
                        <a:rPr lang="de-AT" sz="1400" noProof="0" smtClean="0">
                          <a:latin typeface="Segoe" pitchFamily="34" charset="0"/>
                        </a:rPr>
                        <a:t>Betriebssystem</a:t>
                      </a:r>
                      <a:endParaRPr lang="de-AT" sz="1400" noProof="0">
                        <a:latin typeface="Segoe"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de-AT" sz="1400" noProof="0" dirty="0" smtClean="0">
                          <a:latin typeface="Segoe" pitchFamily="34" charset="0"/>
                        </a:rPr>
                        <a:t>Windows XP mit Service Pack (SP) 3 (32-bit), Windows Vista mit SP1 (32-bit oder 64-bit), Windows Server 2003 R2 (32-bit oder 64-bit) mit MSXML 6.0 installiert, Windows Server 2008 mit SP2 (32-bit</a:t>
                      </a:r>
                      <a:r>
                        <a:rPr lang="de-AT" sz="1400" baseline="0" noProof="0" dirty="0" smtClean="0">
                          <a:latin typeface="Segoe" pitchFamily="34" charset="0"/>
                        </a:rPr>
                        <a:t> oder 64-bit), Windows 7 (32-bit oder 64-bit). Terminal Server und Windows on Windows (WOW) sind unterstützt.</a:t>
                      </a:r>
                      <a:endParaRPr lang="de-AT" sz="1400" noProof="0" dirty="0">
                        <a:latin typeface="Segoe"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r>
              <a:tr h="394578">
                <a:tc>
                  <a:txBody>
                    <a:bodyPr/>
                    <a:lstStyle/>
                    <a:p>
                      <a:pPr algn="l"/>
                      <a:r>
                        <a:rPr lang="de-AT" sz="1400" noProof="0" smtClean="0">
                          <a:latin typeface="Segoe" pitchFamily="34" charset="0"/>
                        </a:rPr>
                        <a:t>Weitere</a:t>
                      </a:r>
                      <a:endParaRPr lang="de-AT" sz="1400" noProof="0">
                        <a:latin typeface="Segoe"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a:r>
                        <a:rPr lang="de-AT" sz="1400" noProof="0" dirty="0" smtClean="0">
                          <a:latin typeface="Segoe" pitchFamily="34" charset="0"/>
                        </a:rPr>
                        <a:t>Voraussetzungen und Produktfunktionalität</a:t>
                      </a:r>
                      <a:r>
                        <a:rPr lang="de-AT" sz="1400" baseline="0" noProof="0" dirty="0" smtClean="0">
                          <a:latin typeface="Segoe" pitchFamily="34" charset="0"/>
                        </a:rPr>
                        <a:t> können je nach Systemkonfiguration und Betriebssystemversion variieren. Hardware-Grafikbeschleunigung erfordert eine DirectX 9.0c kompatible Grafikkarte mit mindesten 64MB Grafikspeicher.</a:t>
                      </a:r>
                      <a:endParaRPr lang="de-AT" sz="1400" noProof="0" dirty="0">
                        <a:latin typeface="Segoe"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87538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noProof="0" dirty="0" smtClean="0"/>
              <a:t>Zusammenfassung</a:t>
            </a:r>
            <a:endParaRPr lang="de-AT" noProof="0" dirty="0"/>
          </a:p>
        </p:txBody>
      </p:sp>
    </p:spTree>
    <p:extLst>
      <p:ext uri="{BB962C8B-B14F-4D97-AF65-F5344CB8AC3E}">
        <p14:creationId xmlns:p14="http://schemas.microsoft.com/office/powerpoint/2010/main" val="14705676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de-AT" sz="3400" noProof="0" dirty="0" smtClean="0">
                <a:latin typeface="Segoe Light"/>
                <a:cs typeface="Segoe Light"/>
              </a:rPr>
              <a:t>Einfach und effektiv zusammenarbeiten</a:t>
            </a:r>
            <a:endParaRPr lang="de-AT" sz="3400" noProof="0" dirty="0">
              <a:latin typeface="Segoe Light"/>
              <a:cs typeface="Segoe Light"/>
            </a:endParaRPr>
          </a:p>
        </p:txBody>
      </p:sp>
      <p:sp>
        <p:nvSpPr>
          <p:cNvPr id="3" name="Subtitle 2"/>
          <p:cNvSpPr>
            <a:spLocks noGrp="1"/>
          </p:cNvSpPr>
          <p:nvPr>
            <p:ph type="subTitle" idx="1"/>
          </p:nvPr>
        </p:nvSpPr>
        <p:spPr/>
        <p:txBody>
          <a:bodyPr>
            <a:normAutofit/>
          </a:bodyPr>
          <a:lstStyle/>
          <a:p>
            <a:pPr marL="342900" indent="-342900">
              <a:buFont typeface="Arial" pitchFamily="34" charset="0"/>
              <a:buChar char="•"/>
            </a:pPr>
            <a:r>
              <a:rPr lang="de-AT" sz="2000" noProof="0" dirty="0" smtClean="0">
                <a:solidFill>
                  <a:srgbClr val="7F7F7F"/>
                </a:solidFill>
                <a:latin typeface="Segoe" charset="0"/>
                <a:cs typeface="Segoe"/>
              </a:rPr>
              <a:t>Unterhaltungsansicht und </a:t>
            </a:r>
            <a:r>
              <a:rPr lang="de-AT" sz="2000" noProof="0" dirty="0" err="1" smtClean="0">
                <a:solidFill>
                  <a:srgbClr val="7F7F7F"/>
                </a:solidFill>
                <a:latin typeface="Segoe" charset="0"/>
                <a:cs typeface="Segoe"/>
              </a:rPr>
              <a:t>Social</a:t>
            </a:r>
            <a:r>
              <a:rPr lang="de-AT" sz="2000" noProof="0" dirty="0" smtClean="0">
                <a:solidFill>
                  <a:srgbClr val="7F7F7F"/>
                </a:solidFill>
                <a:latin typeface="Segoe" charset="0"/>
                <a:cs typeface="Segoe"/>
              </a:rPr>
              <a:t> </a:t>
            </a:r>
            <a:r>
              <a:rPr lang="de-AT" sz="2000" noProof="0" dirty="0" err="1" smtClean="0">
                <a:solidFill>
                  <a:srgbClr val="7F7F7F"/>
                </a:solidFill>
                <a:latin typeface="Segoe" charset="0"/>
                <a:cs typeface="Segoe"/>
              </a:rPr>
              <a:t>Connectors</a:t>
            </a:r>
            <a:r>
              <a:rPr lang="de-AT" sz="2000" noProof="0" dirty="0" smtClean="0">
                <a:solidFill>
                  <a:srgbClr val="7F7F7F"/>
                </a:solidFill>
                <a:latin typeface="Segoe" charset="0"/>
                <a:cs typeface="Segoe"/>
              </a:rPr>
              <a:t> in Outlook 2010</a:t>
            </a:r>
          </a:p>
          <a:p>
            <a:pPr marL="342900" indent="-342900">
              <a:buFont typeface="Arial" pitchFamily="34" charset="0"/>
              <a:buChar char="•"/>
            </a:pPr>
            <a:r>
              <a:rPr lang="de-AT" noProof="0" dirty="0" smtClean="0">
                <a:solidFill>
                  <a:srgbClr val="7F7F7F"/>
                </a:solidFill>
                <a:latin typeface="Segoe" charset="0"/>
                <a:cs typeface="Segoe"/>
              </a:rPr>
              <a:t>Gemeinsame, gleichzeitige Dokumentbearbeitung in Word, PowerPoint, OneNote, und Excel 2010</a:t>
            </a:r>
          </a:p>
          <a:p>
            <a:pPr marL="342900" indent="-342900">
              <a:buFont typeface="Arial" pitchFamily="34" charset="0"/>
              <a:buChar char="•"/>
            </a:pPr>
            <a:r>
              <a:rPr lang="de-AT" sz="2000" noProof="0" dirty="0" smtClean="0">
                <a:solidFill>
                  <a:srgbClr val="7F7F7F"/>
                </a:solidFill>
                <a:latin typeface="Segoe" charset="0"/>
                <a:cs typeface="Segoe"/>
              </a:rPr>
              <a:t>Verbessertes </a:t>
            </a:r>
            <a:r>
              <a:rPr lang="de-AT" sz="2000" noProof="0" dirty="0" err="1" smtClean="0">
                <a:solidFill>
                  <a:srgbClr val="7F7F7F"/>
                </a:solidFill>
                <a:latin typeface="Segoe" charset="0"/>
                <a:cs typeface="Segoe"/>
              </a:rPr>
              <a:t>Ribbon</a:t>
            </a:r>
            <a:r>
              <a:rPr lang="de-AT" sz="2000" noProof="0" dirty="0" smtClean="0">
                <a:solidFill>
                  <a:srgbClr val="7F7F7F"/>
                </a:solidFill>
                <a:latin typeface="Segoe" charset="0"/>
                <a:cs typeface="Segoe"/>
              </a:rPr>
              <a:t> und neue Backstage™ Ansicht in allen Anwendungen</a:t>
            </a:r>
            <a:endParaRPr lang="de-AT" sz="2000" noProof="0" dirty="0">
              <a:solidFill>
                <a:srgbClr val="7F7F7F"/>
              </a:solidFill>
              <a:latin typeface="Segoe" charset="0"/>
              <a:cs typeface="Segoe"/>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634" b="50479"/>
          <a:stretch/>
        </p:blipFill>
        <p:spPr bwMode="auto">
          <a:xfrm>
            <a:off x="914400" y="3465752"/>
            <a:ext cx="7200899" cy="2743199"/>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1000" dist="5000" dir="5400000" sy="-100000" algn="bl" rotWithShape="0"/>
          </a:effectLst>
          <a:extLst/>
        </p:spPr>
      </p:pic>
    </p:spTree>
    <p:extLst>
      <p:ext uri="{BB962C8B-B14F-4D97-AF65-F5344CB8AC3E}">
        <p14:creationId xmlns:p14="http://schemas.microsoft.com/office/powerpoint/2010/main" val="34938508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Highlights</a:t>
            </a:r>
            <a:endParaRPr lang="de-AT" dirty="0"/>
          </a:p>
        </p:txBody>
      </p:sp>
      <p:sp>
        <p:nvSpPr>
          <p:cNvPr id="6" name="Untertitel 5"/>
          <p:cNvSpPr>
            <a:spLocks noGrp="1"/>
          </p:cNvSpPr>
          <p:nvPr>
            <p:ph type="subTitle" idx="1"/>
          </p:nvPr>
        </p:nvSpPr>
        <p:spPr/>
        <p:txBody>
          <a:bodyPr/>
          <a:lstStyle/>
          <a:p>
            <a:endParaRPr lang="de-AT" dirty="0"/>
          </a:p>
        </p:txBody>
      </p:sp>
      <p:sp>
        <p:nvSpPr>
          <p:cNvPr id="98310" name="Slide Number Placeholder 4"/>
          <p:cNvSpPr>
            <a:spLocks noGrp="1"/>
          </p:cNvSpPr>
          <p:nvPr>
            <p:ph type="sldNum" sz="quarter" idx="4294967295"/>
          </p:nvPr>
        </p:nvSpPr>
        <p:spPr bwMode="auto">
          <a:xfrm>
            <a:off x="7010400" y="6515100"/>
            <a:ext cx="2133600" cy="21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30CB435E-58A4-400F-BDA7-2E9F16CB164F}" type="slidenum">
              <a:rPr lang="en-US" smtClean="0">
                <a:solidFill>
                  <a:srgbClr val="FFFFFF"/>
                </a:solidFill>
              </a:rPr>
              <a:pPr eaLnBrk="1" hangingPunct="1"/>
              <a:t>40</a:t>
            </a:fld>
            <a:endParaRPr lang="en-US" smtClean="0">
              <a:solidFill>
                <a:srgbClr val="FFFFFF"/>
              </a:solidFill>
            </a:endParaRPr>
          </a:p>
        </p:txBody>
      </p:sp>
      <p:pic>
        <p:nvPicPr>
          <p:cNvPr id="20" name="Picture 6" descr="http://sharepoint/sites/O14Screenshots/O14%20Screen%20Shot%20Library/OneNote_Searc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838200"/>
            <a:ext cx="40386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http://sharepoint/sites/O14Screenshots/O14%20Screen%20Shot%20Library/Excel-Sparkline%20-%20cropped.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981200"/>
            <a:ext cx="35052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descr="C:\Users\hilaryk\AppData\Local\Microsoft\Windows\Temporary Internet Files\Content.IE5\C13PD297\Word_BackstagePrint2_Beta[2].t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0560" y="3300095"/>
            <a:ext cx="396240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http://sharepoint/sites/O14Screenshots/O14%20Screen%20Shot%20Library/PowerPoint_PhotoEditing_Slid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202113"/>
            <a:ext cx="34417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ieren 2"/>
          <p:cNvGrpSpPr/>
          <p:nvPr/>
        </p:nvGrpSpPr>
        <p:grpSpPr>
          <a:xfrm>
            <a:off x="293910" y="2231570"/>
            <a:ext cx="4049490" cy="4023360"/>
            <a:chOff x="-33365" y="1393370"/>
            <a:chExt cx="4049490" cy="4023360"/>
          </a:xfrm>
        </p:grpSpPr>
        <p:sp>
          <p:nvSpPr>
            <p:cNvPr id="16" name="Round Same Side Corner Rectangle 15"/>
            <p:cNvSpPr/>
            <p:nvPr/>
          </p:nvSpPr>
          <p:spPr bwMode="auto">
            <a:xfrm>
              <a:off x="-22475" y="1393370"/>
              <a:ext cx="4038600" cy="4023360"/>
            </a:xfrm>
            <a:prstGeom prst="round2SameRect">
              <a:avLst>
                <a:gd name="adj1" fmla="val 3418"/>
                <a:gd name="adj2" fmla="val 0"/>
              </a:avLst>
            </a:prstGeom>
            <a:gradFill>
              <a:gsLst>
                <a:gs pos="0">
                  <a:schemeClr val="accent2">
                    <a:lumMod val="50000"/>
                  </a:schemeClr>
                </a:gs>
                <a:gs pos="20000">
                  <a:srgbClr val="000040"/>
                </a:gs>
                <a:gs pos="35000">
                  <a:srgbClr val="400040"/>
                </a:gs>
                <a:gs pos="54000">
                  <a:srgbClr val="8F0040"/>
                </a:gs>
                <a:gs pos="66000">
                  <a:srgbClr val="F27300"/>
                </a:gs>
                <a:gs pos="100000">
                  <a:srgbClr val="FFBF00"/>
                </a:gs>
              </a:gsLst>
              <a:lin ang="5400000" scaled="0"/>
            </a:gradFill>
            <a:ln>
              <a:gradFill>
                <a:gsLst>
                  <a:gs pos="0">
                    <a:srgbClr val="2A6BB9"/>
                  </a:gs>
                  <a:gs pos="100000">
                    <a:srgbClr val="2A6BB9">
                      <a:alpha val="0"/>
                    </a:srgbClr>
                  </a:gs>
                </a:gsLst>
                <a:lin ang="5400000" scaled="0"/>
              </a:gra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9728" tIns="54864" rIns="109728" bIns="54864"/>
            <a:lstStyle/>
            <a:p>
              <a:pPr algn="ctr" defTabSz="1096963">
                <a:spcBef>
                  <a:spcPts val="1200"/>
                </a:spcBef>
                <a:defRPr/>
              </a:pPr>
              <a:r>
                <a:rPr lang="en-US" sz="1600" b="1" dirty="0" err="1" smtClean="0">
                  <a:solidFill>
                    <a:prstClr val="white"/>
                  </a:solidFill>
                </a:rPr>
                <a:t>Fotobearbeitung</a:t>
              </a:r>
              <a:r>
                <a:rPr lang="en-US" sz="1600" b="1" dirty="0" smtClean="0">
                  <a:solidFill>
                    <a:prstClr val="white"/>
                  </a:solidFill>
                </a:rPr>
                <a:t> in Word und </a:t>
              </a:r>
              <a:r>
                <a:rPr lang="en-US" sz="1600" b="1" dirty="0" err="1" smtClean="0">
                  <a:solidFill>
                    <a:prstClr val="white"/>
                  </a:solidFill>
                </a:rPr>
                <a:t>Powerpoint</a:t>
              </a:r>
              <a:endParaRPr lang="en-US" sz="1600" b="1" dirty="0">
                <a:solidFill>
                  <a:prstClr val="white"/>
                </a:solidFill>
              </a:endParaRPr>
            </a:p>
            <a:p>
              <a:pPr algn="ctr" defTabSz="1096963">
                <a:spcBef>
                  <a:spcPts val="1200"/>
                </a:spcBef>
                <a:defRPr/>
              </a:pPr>
              <a:r>
                <a:rPr lang="en-US" sz="1600" b="1" dirty="0" err="1" smtClean="0">
                  <a:solidFill>
                    <a:prstClr val="white"/>
                  </a:solidFill>
                </a:rPr>
                <a:t>Videobearbeitung</a:t>
              </a:r>
              <a:r>
                <a:rPr lang="en-US" sz="1600" b="1" dirty="0" smtClean="0">
                  <a:solidFill>
                    <a:prstClr val="white"/>
                  </a:solidFill>
                </a:rPr>
                <a:t> in </a:t>
              </a:r>
              <a:r>
                <a:rPr lang="en-US" sz="1600" b="1" dirty="0" err="1" smtClean="0">
                  <a:solidFill>
                    <a:prstClr val="white"/>
                  </a:solidFill>
                </a:rPr>
                <a:t>Powerpoint</a:t>
              </a:r>
              <a:endParaRPr lang="en-US" sz="1600" b="1" dirty="0">
                <a:solidFill>
                  <a:prstClr val="white"/>
                </a:solidFill>
              </a:endParaRPr>
            </a:p>
            <a:p>
              <a:pPr algn="ctr" defTabSz="1096963">
                <a:spcBef>
                  <a:spcPts val="1200"/>
                </a:spcBef>
                <a:defRPr/>
              </a:pPr>
              <a:r>
                <a:rPr lang="en-US" sz="1600" b="1" dirty="0">
                  <a:solidFill>
                    <a:prstClr val="white"/>
                  </a:solidFill>
                </a:rPr>
                <a:t>Excel </a:t>
              </a:r>
              <a:r>
                <a:rPr lang="en-US" sz="1600" b="1" dirty="0" err="1">
                  <a:solidFill>
                    <a:prstClr val="white"/>
                  </a:solidFill>
                </a:rPr>
                <a:t>Sparklines</a:t>
              </a:r>
              <a:endParaRPr lang="en-US" sz="1600" b="1" dirty="0">
                <a:solidFill>
                  <a:prstClr val="white"/>
                </a:solidFill>
              </a:endParaRPr>
            </a:p>
            <a:p>
              <a:pPr algn="ctr" defTabSz="1096963">
                <a:spcBef>
                  <a:spcPts val="1200"/>
                </a:spcBef>
                <a:defRPr/>
              </a:pPr>
              <a:r>
                <a:rPr lang="en-US" sz="1600" b="1" dirty="0">
                  <a:solidFill>
                    <a:prstClr val="white"/>
                  </a:solidFill>
                </a:rPr>
                <a:t>OneNote </a:t>
              </a:r>
              <a:r>
                <a:rPr lang="en-US" sz="1600" b="1" dirty="0" smtClean="0">
                  <a:solidFill>
                    <a:prstClr val="white"/>
                  </a:solidFill>
                </a:rPr>
                <a:t>in </a:t>
              </a:r>
              <a:r>
                <a:rPr lang="en-US" sz="1600" b="1" dirty="0" err="1" smtClean="0">
                  <a:solidFill>
                    <a:prstClr val="white"/>
                  </a:solidFill>
                </a:rPr>
                <a:t>allen</a:t>
              </a:r>
              <a:r>
                <a:rPr lang="en-US" sz="1600" b="1" dirty="0" smtClean="0">
                  <a:solidFill>
                    <a:prstClr val="white"/>
                  </a:solidFill>
                </a:rPr>
                <a:t> </a:t>
              </a:r>
              <a:r>
                <a:rPr lang="en-US" sz="1600" b="1" dirty="0" err="1" smtClean="0">
                  <a:solidFill>
                    <a:prstClr val="white"/>
                  </a:solidFill>
                </a:rPr>
                <a:t>Editionen</a:t>
              </a:r>
              <a:endParaRPr lang="en-US" sz="1600" b="1" dirty="0">
                <a:solidFill>
                  <a:prstClr val="white"/>
                </a:solidFill>
              </a:endParaRPr>
            </a:p>
            <a:p>
              <a:pPr algn="ctr" defTabSz="1096963">
                <a:spcBef>
                  <a:spcPts val="1200"/>
                </a:spcBef>
                <a:defRPr/>
              </a:pPr>
              <a:r>
                <a:rPr lang="en-US" sz="1600" b="1" dirty="0" err="1" smtClean="0">
                  <a:solidFill>
                    <a:prstClr val="white"/>
                  </a:solidFill>
                </a:rPr>
                <a:t>Zsfg</a:t>
              </a:r>
              <a:r>
                <a:rPr lang="en-US" sz="1600" b="1" dirty="0" smtClean="0">
                  <a:solidFill>
                    <a:prstClr val="white"/>
                  </a:solidFill>
                </a:rPr>
                <a:t> von </a:t>
              </a:r>
              <a:r>
                <a:rPr lang="en-US" sz="1600" b="1" dirty="0" err="1" smtClean="0">
                  <a:solidFill>
                    <a:prstClr val="white"/>
                  </a:solidFill>
                </a:rPr>
                <a:t>Konversationen</a:t>
              </a:r>
              <a:r>
                <a:rPr lang="en-US" sz="1600" b="1" dirty="0" smtClean="0">
                  <a:solidFill>
                    <a:prstClr val="white"/>
                  </a:solidFill>
                </a:rPr>
                <a:t> in Outlook</a:t>
              </a:r>
              <a:endParaRPr lang="en-US" sz="1600" b="1" dirty="0">
                <a:solidFill>
                  <a:prstClr val="white"/>
                </a:solidFill>
              </a:endParaRPr>
            </a:p>
            <a:p>
              <a:pPr algn="ctr" defTabSz="1096963">
                <a:spcBef>
                  <a:spcPts val="1200"/>
                </a:spcBef>
                <a:defRPr/>
              </a:pPr>
              <a:r>
                <a:rPr lang="en-US" sz="1600" b="1" dirty="0">
                  <a:solidFill>
                    <a:prstClr val="white"/>
                  </a:solidFill>
                </a:rPr>
                <a:t>PowerPoint broadcast slideshow</a:t>
              </a:r>
            </a:p>
            <a:p>
              <a:pPr algn="ctr" defTabSz="1096963">
                <a:spcBef>
                  <a:spcPts val="1200"/>
                </a:spcBef>
                <a:defRPr/>
              </a:pPr>
              <a:r>
                <a:rPr lang="en-US" sz="1600" b="1" dirty="0" err="1" smtClean="0">
                  <a:solidFill>
                    <a:prstClr val="white"/>
                  </a:solidFill>
                </a:rPr>
                <a:t>Einheitlicher</a:t>
              </a:r>
              <a:r>
                <a:rPr lang="en-US" sz="1600" b="1" dirty="0" smtClean="0">
                  <a:solidFill>
                    <a:prstClr val="white"/>
                  </a:solidFill>
                </a:rPr>
                <a:t> </a:t>
              </a:r>
              <a:r>
                <a:rPr lang="en-US" sz="1600" b="1" dirty="0" err="1" smtClean="0">
                  <a:solidFill>
                    <a:prstClr val="white"/>
                  </a:solidFill>
                </a:rPr>
                <a:t>Aufbau</a:t>
              </a:r>
              <a:r>
                <a:rPr lang="en-US" sz="1600" b="1" dirty="0" smtClean="0">
                  <a:solidFill>
                    <a:prstClr val="white"/>
                  </a:solidFill>
                </a:rPr>
                <a:t> &amp; Backstage</a:t>
              </a:r>
              <a:endParaRPr lang="en-US" sz="1600" b="1" dirty="0">
                <a:solidFill>
                  <a:prstClr val="white"/>
                </a:solidFill>
              </a:endParaRPr>
            </a:p>
            <a:p>
              <a:pPr algn="ctr" defTabSz="1096963">
                <a:spcBef>
                  <a:spcPts val="1200"/>
                </a:spcBef>
                <a:defRPr/>
              </a:pPr>
              <a:r>
                <a:rPr lang="en-US" sz="1600" b="1" dirty="0" err="1" smtClean="0">
                  <a:solidFill>
                    <a:prstClr val="white"/>
                  </a:solidFill>
                </a:rPr>
                <a:t>Effektvolle</a:t>
              </a:r>
              <a:r>
                <a:rPr lang="en-US" sz="1600" b="1" dirty="0" smtClean="0">
                  <a:solidFill>
                    <a:prstClr val="white"/>
                  </a:solidFill>
                </a:rPr>
                <a:t> </a:t>
              </a:r>
              <a:r>
                <a:rPr lang="en-US" sz="1600" b="1" dirty="0" err="1" smtClean="0">
                  <a:solidFill>
                    <a:prstClr val="white"/>
                  </a:solidFill>
                </a:rPr>
                <a:t>Folienübergänge</a:t>
              </a:r>
              <a:r>
                <a:rPr lang="en-US" sz="1600" b="1" dirty="0" smtClean="0">
                  <a:solidFill>
                    <a:prstClr val="white"/>
                  </a:solidFill>
                </a:rPr>
                <a:t> in </a:t>
              </a:r>
              <a:r>
                <a:rPr lang="en-US" sz="1600" b="1" dirty="0" err="1" smtClean="0">
                  <a:solidFill>
                    <a:prstClr val="white"/>
                  </a:solidFill>
                </a:rPr>
                <a:t>Powerpoint</a:t>
              </a:r>
              <a:endParaRPr lang="en-US" sz="1600" b="1" dirty="0">
                <a:solidFill>
                  <a:prstClr val="white"/>
                </a:solidFill>
              </a:endParaRPr>
            </a:p>
            <a:p>
              <a:pPr algn="ctr" defTabSz="1096963">
                <a:spcBef>
                  <a:spcPts val="1200"/>
                </a:spcBef>
                <a:defRPr/>
              </a:pPr>
              <a:r>
                <a:rPr lang="en-US" sz="1600" b="1" dirty="0">
                  <a:solidFill>
                    <a:prstClr val="white"/>
                  </a:solidFill>
                </a:rPr>
                <a:t>SmartArt® Graphics</a:t>
              </a:r>
            </a:p>
            <a:p>
              <a:pPr algn="ctr" defTabSz="1096963">
                <a:spcBef>
                  <a:spcPts val="1200"/>
                </a:spcBef>
                <a:defRPr/>
              </a:pPr>
              <a:r>
                <a:rPr lang="en-US" sz="1600" b="1" dirty="0">
                  <a:solidFill>
                    <a:prstClr val="white"/>
                  </a:solidFill>
                </a:rPr>
                <a:t>Office Web Apps</a:t>
              </a:r>
            </a:p>
            <a:p>
              <a:pPr algn="ctr" defTabSz="1096963">
                <a:spcBef>
                  <a:spcPts val="1200"/>
                </a:spcBef>
                <a:defRPr/>
              </a:pPr>
              <a:endParaRPr lang="en-US" sz="1600" b="1" dirty="0">
                <a:solidFill>
                  <a:prstClr val="white"/>
                </a:solidFill>
              </a:endParaRPr>
            </a:p>
          </p:txBody>
        </p:sp>
        <p:sp>
          <p:nvSpPr>
            <p:cNvPr id="18" name="Rectangle 17"/>
            <p:cNvSpPr/>
            <p:nvPr/>
          </p:nvSpPr>
          <p:spPr bwMode="auto">
            <a:xfrm>
              <a:off x="-33365" y="1419490"/>
              <a:ext cx="4023360" cy="365760"/>
            </a:xfrm>
            <a:prstGeom prst="rect">
              <a:avLst/>
            </a:prstGeom>
            <a:gradFill flip="none" rotWithShape="1">
              <a:gsLst>
                <a:gs pos="0">
                  <a:srgbClr val="000000">
                    <a:alpha val="0"/>
                  </a:srgbClr>
                </a:gs>
                <a:gs pos="30000">
                  <a:srgbClr val="000000">
                    <a:alpha val="30000"/>
                  </a:srgbClr>
                </a:gs>
                <a:gs pos="70000">
                  <a:srgbClr val="000000">
                    <a:alpha val="30000"/>
                  </a:srgbClr>
                </a:gs>
                <a:gs pos="100000">
                  <a:srgbClr val="000000">
                    <a:alpha val="0"/>
                  </a:srgbClr>
                </a:gs>
              </a:gsLst>
              <a:lin ang="0" scaled="0"/>
              <a:tileRect/>
            </a:gradFill>
            <a:ln>
              <a:headEnd type="none" w="med" len="med"/>
              <a:tailEnd type="none" w="med" len="med"/>
            </a:ln>
            <a:effectLst/>
            <a:scene3d>
              <a:camera prst="orthographicFront">
                <a:rot lat="0" lon="0" rev="0"/>
              </a:camera>
              <a:lightRig rig="threePt" dir="t"/>
            </a:scene3d>
            <a:sp3d prstMaterial="matte">
              <a:contourClr>
                <a:schemeClr val="lt1"/>
              </a:contourClr>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10890" y="2181490"/>
              <a:ext cx="4023360" cy="365760"/>
            </a:xfrm>
            <a:prstGeom prst="rect">
              <a:avLst/>
            </a:prstGeom>
            <a:gradFill flip="none" rotWithShape="1">
              <a:gsLst>
                <a:gs pos="0">
                  <a:srgbClr val="000000">
                    <a:alpha val="0"/>
                  </a:srgbClr>
                </a:gs>
                <a:gs pos="30000">
                  <a:srgbClr val="000000">
                    <a:alpha val="30000"/>
                  </a:srgbClr>
                </a:gs>
                <a:gs pos="70000">
                  <a:srgbClr val="000000">
                    <a:alpha val="30000"/>
                  </a:srgbClr>
                </a:gs>
                <a:gs pos="100000">
                  <a:srgbClr val="000000">
                    <a:alpha val="0"/>
                  </a:srgbClr>
                </a:gs>
              </a:gsLst>
              <a:lin ang="0" scaled="0"/>
              <a:tileRect/>
            </a:gradFill>
            <a:ln>
              <a:headEnd type="none" w="med" len="med"/>
              <a:tailEnd type="none" w="med" len="med"/>
            </a:ln>
            <a:effectLst/>
            <a:scene3d>
              <a:camera prst="orthographicFront">
                <a:rot lat="0" lon="0" rev="0"/>
              </a:camera>
              <a:lightRig rig="threePt" dir="t"/>
            </a:scene3d>
            <a:sp3d prstMaterial="matte">
              <a:contourClr>
                <a:schemeClr val="lt1"/>
              </a:contourClr>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22" name="Rectangle 21"/>
            <p:cNvSpPr/>
            <p:nvPr/>
          </p:nvSpPr>
          <p:spPr bwMode="auto">
            <a:xfrm>
              <a:off x="-10890" y="3004450"/>
              <a:ext cx="4023360" cy="365760"/>
            </a:xfrm>
            <a:prstGeom prst="rect">
              <a:avLst/>
            </a:prstGeom>
            <a:gradFill flip="none" rotWithShape="1">
              <a:gsLst>
                <a:gs pos="0">
                  <a:srgbClr val="000000">
                    <a:alpha val="0"/>
                  </a:srgbClr>
                </a:gs>
                <a:gs pos="30000">
                  <a:srgbClr val="000000">
                    <a:alpha val="30000"/>
                  </a:srgbClr>
                </a:gs>
                <a:gs pos="70000">
                  <a:srgbClr val="000000">
                    <a:alpha val="30000"/>
                  </a:srgbClr>
                </a:gs>
                <a:gs pos="100000">
                  <a:srgbClr val="000000">
                    <a:alpha val="0"/>
                  </a:srgbClr>
                </a:gs>
              </a:gsLst>
              <a:lin ang="0" scaled="0"/>
              <a:tileRect/>
            </a:gradFill>
            <a:ln>
              <a:headEnd type="none" w="med" len="med"/>
              <a:tailEnd type="none" w="med" len="med"/>
            </a:ln>
            <a:effectLst/>
            <a:scene3d>
              <a:camera prst="orthographicFront">
                <a:rot lat="0" lon="0" rev="0"/>
              </a:camera>
              <a:lightRig rig="threePt" dir="t"/>
            </a:scene3d>
            <a:sp3d prstMaterial="matte">
              <a:contourClr>
                <a:schemeClr val="lt1"/>
              </a:contourClr>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27" name="Rectangle 26"/>
            <p:cNvSpPr/>
            <p:nvPr/>
          </p:nvSpPr>
          <p:spPr bwMode="auto">
            <a:xfrm>
              <a:off x="-10890" y="3781690"/>
              <a:ext cx="4023360" cy="365760"/>
            </a:xfrm>
            <a:prstGeom prst="rect">
              <a:avLst/>
            </a:prstGeom>
            <a:gradFill flip="none" rotWithShape="1">
              <a:gsLst>
                <a:gs pos="0">
                  <a:srgbClr val="000000">
                    <a:alpha val="0"/>
                  </a:srgbClr>
                </a:gs>
                <a:gs pos="30000">
                  <a:srgbClr val="000000">
                    <a:alpha val="30000"/>
                  </a:srgbClr>
                </a:gs>
                <a:gs pos="70000">
                  <a:srgbClr val="000000">
                    <a:alpha val="30000"/>
                  </a:srgbClr>
                </a:gs>
                <a:gs pos="100000">
                  <a:srgbClr val="000000">
                    <a:alpha val="0"/>
                  </a:srgbClr>
                </a:gs>
              </a:gsLst>
              <a:lin ang="0" scaled="0"/>
              <a:tileRect/>
            </a:gradFill>
            <a:ln>
              <a:headEnd type="none" w="med" len="med"/>
              <a:tailEnd type="none" w="med" len="med"/>
            </a:ln>
            <a:effectLst/>
            <a:scene3d>
              <a:camera prst="orthographicFront">
                <a:rot lat="0" lon="0" rev="0"/>
              </a:camera>
              <a:lightRig rig="threePt" dir="t"/>
            </a:scene3d>
            <a:sp3d prstMaterial="matte">
              <a:contourClr>
                <a:schemeClr val="lt1"/>
              </a:contourClr>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28" name="Rectangle 27"/>
            <p:cNvSpPr/>
            <p:nvPr/>
          </p:nvSpPr>
          <p:spPr bwMode="auto">
            <a:xfrm>
              <a:off x="-10890" y="4604650"/>
              <a:ext cx="4023360" cy="365760"/>
            </a:xfrm>
            <a:prstGeom prst="rect">
              <a:avLst/>
            </a:prstGeom>
            <a:gradFill flip="none" rotWithShape="1">
              <a:gsLst>
                <a:gs pos="0">
                  <a:srgbClr val="000000">
                    <a:alpha val="0"/>
                  </a:srgbClr>
                </a:gs>
                <a:gs pos="30000">
                  <a:srgbClr val="000000">
                    <a:alpha val="30000"/>
                  </a:srgbClr>
                </a:gs>
                <a:gs pos="70000">
                  <a:srgbClr val="000000">
                    <a:alpha val="30000"/>
                  </a:srgbClr>
                </a:gs>
                <a:gs pos="100000">
                  <a:srgbClr val="000000">
                    <a:alpha val="0"/>
                  </a:srgbClr>
                </a:gs>
              </a:gsLst>
              <a:lin ang="0" scaled="0"/>
              <a:tileRect/>
            </a:gradFill>
            <a:ln>
              <a:headEnd type="none" w="med" len="med"/>
              <a:tailEnd type="none" w="med" len="med"/>
            </a:ln>
            <a:effectLst/>
            <a:scene3d>
              <a:camera prst="orthographicFront">
                <a:rot lat="0" lon="0" rev="0"/>
              </a:camera>
              <a:lightRig rig="threePt" dir="t"/>
            </a:scene3d>
            <a:sp3d prstMaterial="matte">
              <a:contourClr>
                <a:schemeClr val="lt1"/>
              </a:contourClr>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endParaRPr lang="en-US" sz="2400" dirty="0">
                <a:solidFill>
                  <a:schemeClr val="tx1"/>
                </a:solidFill>
              </a:endParaRPr>
            </a:p>
          </p:txBody>
        </p:sp>
      </p:grpSp>
    </p:spTree>
    <p:extLst>
      <p:ext uri="{BB962C8B-B14F-4D97-AF65-F5344CB8AC3E}">
        <p14:creationId xmlns:p14="http://schemas.microsoft.com/office/powerpoint/2010/main" val="313755806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noProof="0" smtClean="0"/>
              <a:t>Verkaufstipps zusammengefasst</a:t>
            </a:r>
            <a:endParaRPr lang="de-AT" noProof="0"/>
          </a:p>
        </p:txBody>
      </p:sp>
      <p:sp>
        <p:nvSpPr>
          <p:cNvPr id="5" name="Subtitle 4"/>
          <p:cNvSpPr>
            <a:spLocks noGrp="1"/>
          </p:cNvSpPr>
          <p:nvPr>
            <p:ph type="subTitle" idx="1"/>
          </p:nvPr>
        </p:nvSpPr>
        <p:spPr/>
        <p:txBody>
          <a:bodyPr/>
          <a:lstStyle/>
          <a:p>
            <a:pPr marL="342900" indent="-342900">
              <a:spcBef>
                <a:spcPts val="1200"/>
              </a:spcBef>
              <a:buFont typeface="Arial" pitchFamily="34" charset="0"/>
              <a:buChar char="•"/>
            </a:pPr>
            <a:r>
              <a:rPr lang="de-AT" b="1" noProof="0" dirty="0" smtClean="0">
                <a:latin typeface="Segoe" pitchFamily="34" charset="0"/>
              </a:rPr>
              <a:t>Immer statt Office 2010 Starter eine volle Office Edition verkaufen („</a:t>
            </a:r>
            <a:r>
              <a:rPr lang="de-AT" b="1" noProof="0" dirty="0" err="1" smtClean="0">
                <a:latin typeface="Segoe" pitchFamily="34" charset="0"/>
              </a:rPr>
              <a:t>upsell</a:t>
            </a:r>
            <a:r>
              <a:rPr lang="de-AT" b="1" noProof="0" dirty="0" smtClean="0">
                <a:latin typeface="Segoe" pitchFamily="34" charset="0"/>
              </a:rPr>
              <a:t>“) </a:t>
            </a:r>
            <a:r>
              <a:rPr lang="de-AT" noProof="0" dirty="0" smtClean="0">
                <a:latin typeface="Segoe" pitchFamily="34" charset="0"/>
              </a:rPr>
              <a:t>indem man dem Kunden die eingeschränkte Funktionalität erklärt, auf die Werbung hinweist und das fehlende PowerPoint erwähnt.</a:t>
            </a:r>
          </a:p>
          <a:p>
            <a:pPr marL="342900" indent="-342900">
              <a:spcBef>
                <a:spcPts val="1200"/>
              </a:spcBef>
              <a:buFont typeface="Arial" pitchFamily="34" charset="0"/>
              <a:buChar char="•"/>
            </a:pPr>
            <a:r>
              <a:rPr lang="de-AT" b="1" noProof="0" dirty="0" smtClean="0">
                <a:latin typeface="Segoe" pitchFamily="34" charset="0"/>
              </a:rPr>
              <a:t>Verpassen sie keinen Verkauf („</a:t>
            </a:r>
            <a:r>
              <a:rPr lang="de-AT" b="1" noProof="0" dirty="0" err="1" smtClean="0">
                <a:latin typeface="Segoe" pitchFamily="34" charset="0"/>
              </a:rPr>
              <a:t>attach</a:t>
            </a:r>
            <a:r>
              <a:rPr lang="de-AT" b="1" noProof="0" dirty="0" smtClean="0">
                <a:latin typeface="Segoe" pitchFamily="34" charset="0"/>
              </a:rPr>
              <a:t>“)</a:t>
            </a:r>
            <a:r>
              <a:rPr lang="de-AT" noProof="0" dirty="0" smtClean="0">
                <a:latin typeface="Segoe" pitchFamily="34" charset="0"/>
              </a:rPr>
              <a:t> Fragen Sie jeden Kunden: „Brauchen Sie ein Microsoft Office für diesen PC”</a:t>
            </a:r>
          </a:p>
          <a:p>
            <a:pPr marL="342900" indent="-342900">
              <a:spcBef>
                <a:spcPts val="1200"/>
              </a:spcBef>
              <a:buFont typeface="Arial" pitchFamily="34" charset="0"/>
              <a:buChar char="•"/>
            </a:pPr>
            <a:r>
              <a:rPr lang="de-AT" b="1" noProof="0" dirty="0" smtClean="0">
                <a:latin typeface="Segoe" pitchFamily="34" charset="0"/>
              </a:rPr>
              <a:t>Erklären Sie klar die unterschiedlichen Applikationen, </a:t>
            </a:r>
            <a:r>
              <a:rPr lang="de-AT" noProof="0" dirty="0" smtClean="0">
                <a:latin typeface="Segoe" pitchFamily="34" charset="0"/>
              </a:rPr>
              <a:t>die jede Office 2010 Edition beinhaltet und empfehlen Sie die richtige Kaufmethode für Ihren Kunden.</a:t>
            </a:r>
            <a:endParaRPr lang="de-AT" noProof="0" dirty="0">
              <a:latin typeface="Segoe" pitchFamily="34" charset="0"/>
            </a:endParaRPr>
          </a:p>
        </p:txBody>
      </p:sp>
    </p:spTree>
    <p:extLst>
      <p:ext uri="{BB962C8B-B14F-4D97-AF65-F5344CB8AC3E}">
        <p14:creationId xmlns:p14="http://schemas.microsoft.com/office/powerpoint/2010/main" val="36535235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noProof="0" smtClean="0"/>
              <a:t>Was sollen Sie sich bei Office 2010 merken?</a:t>
            </a:r>
            <a:endParaRPr lang="de-AT" noProof="0"/>
          </a:p>
        </p:txBody>
      </p:sp>
      <p:sp>
        <p:nvSpPr>
          <p:cNvPr id="3" name="Content Placeholder 2"/>
          <p:cNvSpPr>
            <a:spLocks noGrp="1"/>
          </p:cNvSpPr>
          <p:nvPr>
            <p:ph type="subTitle" idx="1"/>
          </p:nvPr>
        </p:nvSpPr>
        <p:spPr/>
        <p:txBody>
          <a:bodyPr/>
          <a:lstStyle/>
          <a:p>
            <a:pPr marL="342900" lvl="0" indent="-342900">
              <a:buFont typeface="Arial" pitchFamily="34" charset="0"/>
              <a:buChar char="•"/>
            </a:pPr>
            <a:r>
              <a:rPr lang="de-AT" noProof="0" dirty="0" smtClean="0"/>
              <a:t>Übersichtliche Produktlinie mit 3 Vollversionen im Retail, die inhaltlich aufeinander aufbauen</a:t>
            </a:r>
          </a:p>
          <a:p>
            <a:pPr marL="342900" lvl="0" indent="-342900">
              <a:buFont typeface="Arial" pitchFamily="34" charset="0"/>
              <a:buChar char="•"/>
            </a:pPr>
            <a:r>
              <a:rPr lang="de-AT" noProof="0" dirty="0" smtClean="0"/>
              <a:t>Keine Produkt-Upgrades mehr</a:t>
            </a:r>
          </a:p>
          <a:p>
            <a:pPr marL="342900" lvl="0" indent="-342900">
              <a:buFont typeface="Arial" pitchFamily="34" charset="0"/>
              <a:buChar char="•"/>
            </a:pPr>
            <a:r>
              <a:rPr lang="de-AT" noProof="0" dirty="0" smtClean="0"/>
              <a:t>OneNote 2010 ist in allen Vollversionen enthalten</a:t>
            </a:r>
          </a:p>
          <a:p>
            <a:pPr marL="342900" lvl="0" indent="-342900">
              <a:buFont typeface="Arial" pitchFamily="34" charset="0"/>
              <a:buChar char="•"/>
            </a:pPr>
            <a:r>
              <a:rPr lang="de-AT" noProof="0" dirty="0" err="1" smtClean="0"/>
              <a:t>Ribbon</a:t>
            </a:r>
            <a:r>
              <a:rPr lang="de-AT" noProof="0" dirty="0" smtClean="0"/>
              <a:t> nochmals verbessert und in allen Applikationen enthalten</a:t>
            </a:r>
          </a:p>
          <a:p>
            <a:pPr marL="342900" lvl="0" indent="-342900">
              <a:buFont typeface="Arial" pitchFamily="34" charset="0"/>
              <a:buChar char="•"/>
            </a:pPr>
            <a:r>
              <a:rPr lang="de-AT" noProof="0" dirty="0" smtClean="0"/>
              <a:t>Office Starter 2010 statt Works auf neuen PCs (</a:t>
            </a:r>
            <a:r>
              <a:rPr lang="de-AT" noProof="0" dirty="0" err="1" smtClean="0"/>
              <a:t>Preloaded</a:t>
            </a:r>
            <a:r>
              <a:rPr lang="de-AT" noProof="0" dirty="0" smtClean="0"/>
              <a:t>)- kein Trial mehr!</a:t>
            </a:r>
          </a:p>
          <a:p>
            <a:pPr marL="342900" lvl="0" indent="-342900">
              <a:buFont typeface="Arial" pitchFamily="34" charset="0"/>
              <a:buChar char="•"/>
            </a:pPr>
            <a:r>
              <a:rPr lang="de-AT" noProof="0" dirty="0" err="1" smtClean="0"/>
              <a:t>Product</a:t>
            </a:r>
            <a:r>
              <a:rPr lang="de-AT" noProof="0" dirty="0" smtClean="0"/>
              <a:t> Key Card statt MLK</a:t>
            </a:r>
          </a:p>
          <a:p>
            <a:pPr marL="342900" lvl="0" indent="-342900">
              <a:buFont typeface="Arial" pitchFamily="34" charset="0"/>
              <a:buChar char="•"/>
            </a:pPr>
            <a:r>
              <a:rPr lang="de-AT" dirty="0" smtClean="0"/>
              <a:t>Office Starter statt Works</a:t>
            </a:r>
            <a:endParaRPr lang="de-AT" noProof="0" dirty="0" smtClean="0"/>
          </a:p>
        </p:txBody>
      </p:sp>
    </p:spTree>
    <p:extLst>
      <p:ext uri="{BB962C8B-B14F-4D97-AF65-F5344CB8AC3E}">
        <p14:creationId xmlns:p14="http://schemas.microsoft.com/office/powerpoint/2010/main" val="39080549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de-AT" sz="4000" noProof="0" dirty="0" smtClean="0"/>
              <a:t>Danke!</a:t>
            </a:r>
            <a:endParaRPr lang="de-AT" sz="4000" noProof="0" dirty="0">
              <a:solidFill>
                <a:schemeClr val="tx1">
                  <a:lumMod val="50000"/>
                  <a:lumOff val="50000"/>
                </a:schemeClr>
              </a:solidFill>
              <a:latin typeface="Segoe UI Semibold" pitchFamily="34" charset="0"/>
            </a:endParaRPr>
          </a:p>
        </p:txBody>
      </p:sp>
      <p:sp>
        <p:nvSpPr>
          <p:cNvPr id="3" name="Subtitle 2"/>
          <p:cNvSpPr>
            <a:spLocks noGrp="1"/>
          </p:cNvSpPr>
          <p:nvPr>
            <p:ph type="subTitle" idx="1"/>
          </p:nvPr>
        </p:nvSpPr>
        <p:spPr/>
        <p:txBody>
          <a:bodyPr>
            <a:normAutofit/>
          </a:bodyPr>
          <a:lstStyle/>
          <a:p>
            <a:r>
              <a:rPr lang="de-AT" noProof="0" dirty="0" smtClean="0">
                <a:solidFill>
                  <a:schemeClr val="tx1">
                    <a:lumMod val="50000"/>
                    <a:lumOff val="50000"/>
                  </a:schemeClr>
                </a:solidFill>
                <a:latin typeface="Segoe UI Semibold" pitchFamily="34" charset="0"/>
              </a:rPr>
              <a:t>Weitere Informationen:</a:t>
            </a:r>
            <a:endParaRPr lang="de-AT" i="1" noProof="0" dirty="0" smtClean="0">
              <a:solidFill>
                <a:schemeClr val="tx2"/>
              </a:solidFill>
              <a:latin typeface="Segoe Semibold" pitchFamily="34" charset="0"/>
            </a:endParaRPr>
          </a:p>
          <a:p>
            <a:pPr marL="800100" indent="-342900" algn="l">
              <a:buFont typeface="Arial" pitchFamily="34" charset="0"/>
              <a:buChar char="•"/>
            </a:pPr>
            <a:r>
              <a:rPr lang="de-AT" i="1" noProof="0" dirty="0" smtClean="0">
                <a:solidFill>
                  <a:schemeClr val="tx2"/>
                </a:solidFill>
                <a:latin typeface="Segoe Semibold" pitchFamily="34" charset="0"/>
              </a:rPr>
              <a:t>microsoft.com/</a:t>
            </a:r>
            <a:r>
              <a:rPr lang="de-AT" i="1" noProof="0" dirty="0" err="1" smtClean="0">
                <a:solidFill>
                  <a:schemeClr val="tx2"/>
                </a:solidFill>
                <a:latin typeface="Segoe Semibold" pitchFamily="34" charset="0"/>
              </a:rPr>
              <a:t>office</a:t>
            </a:r>
            <a:endParaRPr lang="de-AT" i="1" noProof="0" dirty="0" smtClean="0">
              <a:solidFill>
                <a:schemeClr val="tx2"/>
              </a:solidFill>
              <a:latin typeface="Segoe Semibold" pitchFamily="34" charset="0"/>
            </a:endParaRPr>
          </a:p>
          <a:p>
            <a:pPr marL="800100" indent="-342900">
              <a:buFont typeface="Arial" pitchFamily="34" charset="0"/>
              <a:buChar char="•"/>
            </a:pPr>
            <a:r>
              <a:rPr lang="de-AT" i="1" dirty="0" smtClean="0">
                <a:solidFill>
                  <a:schemeClr val="tx2"/>
                </a:solidFill>
                <a:latin typeface="Segoe Semibold" pitchFamily="34" charset="0"/>
              </a:rPr>
              <a:t>www.microsoftretailtraining.com</a:t>
            </a:r>
          </a:p>
          <a:p>
            <a:pPr marL="800100" indent="-342900">
              <a:buFont typeface="Arial" pitchFamily="34" charset="0"/>
              <a:buChar char="•"/>
            </a:pPr>
            <a:r>
              <a:rPr lang="de-AT" i="1" noProof="0" dirty="0" smtClean="0">
                <a:solidFill>
                  <a:schemeClr val="tx2"/>
                </a:solidFill>
                <a:latin typeface="Segoe Semibold" pitchFamily="34" charset="0"/>
              </a:rPr>
              <a:t>mskb@microsoft.com</a:t>
            </a:r>
          </a:p>
          <a:p>
            <a:pPr marL="800100" indent="-342900">
              <a:buFont typeface="Arial" pitchFamily="34" charset="0"/>
              <a:buChar char="•"/>
            </a:pPr>
            <a:r>
              <a:rPr lang="de-AT" i="1" dirty="0" smtClean="0">
                <a:solidFill>
                  <a:schemeClr val="tx2"/>
                </a:solidFill>
                <a:latin typeface="Segoe Semibold" pitchFamily="34" charset="0"/>
              </a:rPr>
              <a:t>Retail Newsletter</a:t>
            </a:r>
            <a:endParaRPr lang="de-AT" i="1" noProof="0" dirty="0" smtClean="0">
              <a:solidFill>
                <a:schemeClr val="tx2"/>
              </a:solidFill>
              <a:latin typeface="Segoe Semibold" pitchFamily="34" charset="0"/>
            </a:endParaRPr>
          </a:p>
        </p:txBody>
      </p:sp>
    </p:spTree>
    <p:extLst>
      <p:ext uri="{BB962C8B-B14F-4D97-AF65-F5344CB8AC3E}">
        <p14:creationId xmlns:p14="http://schemas.microsoft.com/office/powerpoint/2010/main" val="23296490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Lernkurve &amp; Produktivität</a:t>
            </a:r>
            <a:endParaRPr lang="de-AT" dirty="0"/>
          </a:p>
        </p:txBody>
      </p:sp>
      <p:pic>
        <p:nvPicPr>
          <p:cNvPr id="2051" name="Bild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79588"/>
            <a:ext cx="8686800" cy="46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9814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de-AT" sz="3000" noProof="0" dirty="0" smtClean="0">
                <a:latin typeface="Segoe Light"/>
                <a:cs typeface="Segoe Light"/>
              </a:rPr>
              <a:t>Von überall zugreifen und Dokumente bearbeiten</a:t>
            </a:r>
            <a:endParaRPr lang="de-AT" sz="3000" noProof="0" dirty="0">
              <a:latin typeface="Segoe Light"/>
              <a:cs typeface="Segoe Light"/>
            </a:endParaRPr>
          </a:p>
        </p:txBody>
      </p:sp>
      <p:sp>
        <p:nvSpPr>
          <p:cNvPr id="3" name="Subtitle 2"/>
          <p:cNvSpPr>
            <a:spLocks noGrp="1"/>
          </p:cNvSpPr>
          <p:nvPr>
            <p:ph type="subTitle" idx="1"/>
          </p:nvPr>
        </p:nvSpPr>
        <p:spPr/>
        <p:txBody>
          <a:bodyPr>
            <a:normAutofit/>
          </a:bodyPr>
          <a:lstStyle/>
          <a:p>
            <a:pPr marL="342900" indent="-342900">
              <a:buFont typeface="Arial" pitchFamily="34" charset="0"/>
              <a:buChar char="•"/>
            </a:pPr>
            <a:r>
              <a:rPr lang="de-AT" sz="2000" noProof="0" dirty="0" smtClean="0">
                <a:solidFill>
                  <a:srgbClr val="7F7F7F"/>
                </a:solidFill>
                <a:latin typeface="Segoe" charset="0"/>
                <a:cs typeface="Segoe"/>
              </a:rPr>
              <a:t>Office Web Apps auf </a:t>
            </a:r>
            <a:r>
              <a:rPr lang="de-AT" noProof="0" dirty="0" smtClean="0">
                <a:solidFill>
                  <a:srgbClr val="7F7F7F"/>
                </a:solidFill>
                <a:latin typeface="Segoe" charset="0"/>
                <a:cs typeface="Segoe"/>
              </a:rPr>
              <a:t>W</a:t>
            </a:r>
            <a:r>
              <a:rPr lang="de-AT" sz="2000" noProof="0" dirty="0" smtClean="0">
                <a:solidFill>
                  <a:srgbClr val="7F7F7F"/>
                </a:solidFill>
                <a:latin typeface="Segoe" charset="0"/>
                <a:cs typeface="Segoe"/>
              </a:rPr>
              <a:t>indows Live </a:t>
            </a:r>
            <a:r>
              <a:rPr lang="de-AT" sz="2000" noProof="0" dirty="0" err="1" smtClean="0">
                <a:solidFill>
                  <a:srgbClr val="7F7F7F"/>
                </a:solidFill>
                <a:latin typeface="Segoe" charset="0"/>
                <a:cs typeface="Segoe"/>
              </a:rPr>
              <a:t>SkyDrive</a:t>
            </a:r>
            <a:endParaRPr lang="de-AT" sz="2000" noProof="0" dirty="0" smtClean="0">
              <a:solidFill>
                <a:srgbClr val="7F7F7F"/>
              </a:solidFill>
              <a:latin typeface="Segoe" charset="0"/>
              <a:cs typeface="Segoe"/>
            </a:endParaRPr>
          </a:p>
          <a:p>
            <a:pPr marL="342900" indent="-342900">
              <a:buFont typeface="Arial" pitchFamily="34" charset="0"/>
              <a:buChar char="•"/>
            </a:pPr>
            <a:r>
              <a:rPr lang="de-AT" noProof="0" dirty="0" smtClean="0">
                <a:solidFill>
                  <a:srgbClr val="7F7F7F"/>
                </a:solidFill>
                <a:latin typeface="Segoe" charset="0"/>
                <a:cs typeface="Segoe"/>
              </a:rPr>
              <a:t>Broadcast </a:t>
            </a:r>
            <a:r>
              <a:rPr lang="de-AT" noProof="0" dirty="0" err="1" smtClean="0">
                <a:solidFill>
                  <a:srgbClr val="7F7F7F"/>
                </a:solidFill>
                <a:latin typeface="Segoe" charset="0"/>
                <a:cs typeface="Segoe"/>
              </a:rPr>
              <a:t>slide</a:t>
            </a:r>
            <a:r>
              <a:rPr lang="de-AT" noProof="0" dirty="0" smtClean="0">
                <a:solidFill>
                  <a:srgbClr val="7F7F7F"/>
                </a:solidFill>
                <a:latin typeface="Segoe" charset="0"/>
                <a:cs typeface="Segoe"/>
              </a:rPr>
              <a:t> </a:t>
            </a:r>
            <a:r>
              <a:rPr lang="de-AT" noProof="0" dirty="0" err="1" smtClean="0">
                <a:solidFill>
                  <a:srgbClr val="7F7F7F"/>
                </a:solidFill>
                <a:latin typeface="Segoe" charset="0"/>
                <a:cs typeface="Segoe"/>
              </a:rPr>
              <a:t>show</a:t>
            </a:r>
            <a:r>
              <a:rPr lang="de-AT" noProof="0" dirty="0" smtClean="0">
                <a:solidFill>
                  <a:srgbClr val="7F7F7F"/>
                </a:solidFill>
                <a:latin typeface="Segoe" charset="0"/>
                <a:cs typeface="Segoe"/>
              </a:rPr>
              <a:t> in PowerPoint 2010</a:t>
            </a:r>
            <a:endParaRPr lang="de-AT" sz="2000" noProof="0" dirty="0">
              <a:solidFill>
                <a:srgbClr val="7F7F7F"/>
              </a:solidFill>
              <a:latin typeface="Segoe" charset="0"/>
              <a:cs typeface="Segoe"/>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55" r="4800" b="5080"/>
          <a:stretch/>
        </p:blipFill>
        <p:spPr bwMode="auto">
          <a:xfrm>
            <a:off x="2200276" y="2644574"/>
            <a:ext cx="4752974" cy="3191676"/>
          </a:xfrm>
          <a:prstGeom prst="roundRect">
            <a:avLst>
              <a:gd name="adj" fmla="val 1412"/>
            </a:avLst>
          </a:prstGeom>
          <a:solidFill>
            <a:srgbClr val="FFFFFF">
              <a:shade val="85000"/>
            </a:srgbClr>
          </a:solidFill>
          <a:ln w="25400" cmpd="sng">
            <a:solidFill>
              <a:schemeClr val="bg1"/>
            </a:solidFill>
          </a:ln>
          <a:effectLst>
            <a:outerShdw blurRad="38100" sx="101000" sy="101000" algn="ctr" rotWithShape="0">
              <a:prstClr val="black">
                <a:alpha val="10000"/>
              </a:prstClr>
            </a:outerShdw>
            <a:reflection blurRad="12700" stA="30000" endPos="11000" dist="5000" dir="5400000" sy="-100000" algn="bl" rotWithShape="0"/>
          </a:effectLst>
          <a:extLst/>
        </p:spPr>
      </p:pic>
    </p:spTree>
    <p:extLst>
      <p:ext uri="{BB962C8B-B14F-4D97-AF65-F5344CB8AC3E}">
        <p14:creationId xmlns:p14="http://schemas.microsoft.com/office/powerpoint/2010/main" val="38483818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1814253"/>
              </p:ext>
            </p:extLst>
          </p:nvPr>
        </p:nvGraphicFramePr>
        <p:xfrm>
          <a:off x="511762" y="2693276"/>
          <a:ext cx="8103989" cy="3042918"/>
        </p:xfrm>
        <a:graphic>
          <a:graphicData uri="http://schemas.openxmlformats.org/drawingml/2006/table">
            <a:tbl>
              <a:tblPr firstRow="1" bandRow="1">
                <a:tableStyleId>{9D7B26C5-4107-4FEC-AEDC-1716B250A1EF}</a:tableStyleId>
              </a:tblPr>
              <a:tblGrid>
                <a:gridCol w="3759952"/>
                <a:gridCol w="1447587"/>
                <a:gridCol w="1447587"/>
                <a:gridCol w="1448863"/>
              </a:tblGrid>
              <a:tr h="283502">
                <a:tc>
                  <a:txBody>
                    <a:bodyPr/>
                    <a:lstStyle/>
                    <a:p>
                      <a:r>
                        <a:rPr lang="en-US" sz="1200" b="0" dirty="0" err="1" smtClean="0">
                          <a:solidFill>
                            <a:schemeClr val="bg1"/>
                          </a:solidFill>
                          <a:latin typeface="Segoe Semibold"/>
                          <a:cs typeface="Segoe Semibold"/>
                        </a:rPr>
                        <a:t>Welche</a:t>
                      </a:r>
                      <a:r>
                        <a:rPr lang="en-US" sz="1200" b="0" dirty="0" smtClean="0">
                          <a:solidFill>
                            <a:schemeClr val="bg1"/>
                          </a:solidFill>
                          <a:latin typeface="Segoe Semibold"/>
                          <a:cs typeface="Segoe Semibold"/>
                        </a:rPr>
                        <a:t> Edition </a:t>
                      </a:r>
                      <a:r>
                        <a:rPr lang="en-US" sz="1200" b="0" dirty="0" err="1" smtClean="0">
                          <a:solidFill>
                            <a:schemeClr val="bg1"/>
                          </a:solidFill>
                          <a:latin typeface="Segoe Semibold"/>
                          <a:cs typeface="Segoe Semibold"/>
                        </a:rPr>
                        <a:t>ist</a:t>
                      </a:r>
                      <a:r>
                        <a:rPr lang="en-US" sz="1200" b="0" dirty="0" smtClean="0">
                          <a:solidFill>
                            <a:schemeClr val="bg1"/>
                          </a:solidFill>
                          <a:latin typeface="Segoe Semibold"/>
                          <a:cs typeface="Segoe Semibold"/>
                        </a:rPr>
                        <a:t> die </a:t>
                      </a:r>
                      <a:r>
                        <a:rPr lang="en-US" sz="1200" b="0" dirty="0" err="1" smtClean="0">
                          <a:solidFill>
                            <a:schemeClr val="bg1"/>
                          </a:solidFill>
                          <a:latin typeface="Segoe Semibold"/>
                          <a:cs typeface="Segoe Semibold"/>
                        </a:rPr>
                        <a:t>richtige</a:t>
                      </a:r>
                      <a:r>
                        <a:rPr lang="en-US" sz="1200" b="0" dirty="0" smtClean="0">
                          <a:solidFill>
                            <a:schemeClr val="bg1"/>
                          </a:solidFill>
                          <a:latin typeface="Segoe Semibold"/>
                          <a:cs typeface="Segoe Semibold"/>
                        </a:rPr>
                        <a:t> </a:t>
                      </a:r>
                      <a:r>
                        <a:rPr lang="en-US" sz="1200" b="0" dirty="0" err="1" smtClean="0">
                          <a:solidFill>
                            <a:schemeClr val="bg1"/>
                          </a:solidFill>
                          <a:latin typeface="Segoe Semibold"/>
                          <a:cs typeface="Segoe Semibold"/>
                        </a:rPr>
                        <a:t>für</a:t>
                      </a:r>
                      <a:r>
                        <a:rPr lang="en-US" sz="1200" b="0" dirty="0" smtClean="0">
                          <a:solidFill>
                            <a:schemeClr val="bg1"/>
                          </a:solidFill>
                          <a:latin typeface="Segoe Semibold"/>
                          <a:cs typeface="Segoe Semibold"/>
                        </a:rPr>
                        <a:t> </a:t>
                      </a:r>
                      <a:r>
                        <a:rPr lang="en-US" sz="1200" b="0" dirty="0" err="1" smtClean="0">
                          <a:solidFill>
                            <a:schemeClr val="bg1"/>
                          </a:solidFill>
                          <a:latin typeface="Segoe Semibold"/>
                          <a:cs typeface="Segoe Semibold"/>
                        </a:rPr>
                        <a:t>Ihren</a:t>
                      </a:r>
                      <a:r>
                        <a:rPr lang="en-US" sz="1200" b="0" dirty="0" smtClean="0">
                          <a:solidFill>
                            <a:schemeClr val="bg1"/>
                          </a:solidFill>
                          <a:latin typeface="Segoe Semibold"/>
                          <a:cs typeface="Segoe Semibold"/>
                        </a:rPr>
                        <a:t> </a:t>
                      </a:r>
                      <a:r>
                        <a:rPr lang="en-US" sz="1200" b="0" dirty="0" err="1" smtClean="0">
                          <a:solidFill>
                            <a:schemeClr val="bg1"/>
                          </a:solidFill>
                          <a:latin typeface="Segoe Semibold"/>
                          <a:cs typeface="Segoe Semibold"/>
                        </a:rPr>
                        <a:t>Kunden</a:t>
                      </a:r>
                      <a:r>
                        <a:rPr lang="en-US" sz="1200" b="0" dirty="0" smtClean="0">
                          <a:solidFill>
                            <a:schemeClr val="bg1"/>
                          </a:solidFill>
                          <a:latin typeface="Segoe Semibold"/>
                          <a:cs typeface="Segoe Semibold"/>
                        </a:rPr>
                        <a:t>?</a:t>
                      </a:r>
                      <a:endParaRPr lang="en-US" sz="1200" b="0" dirty="0">
                        <a:solidFill>
                          <a:schemeClr val="bg1"/>
                        </a:solidFill>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w="3175" cap="flat" cmpd="sng" algn="ctr">
                      <a:solidFill>
                        <a:prstClr val="white">
                          <a:lumMod val="75000"/>
                        </a:prstClr>
                      </a:solidFill>
                      <a:prstDash val="solid"/>
                      <a:round/>
                      <a:headEnd type="none" w="med" len="med"/>
                      <a:tailEnd type="none" w="med" len="med"/>
                    </a:lnT>
                    <a:lnB w="12700" cmpd="sng">
                      <a:noFill/>
                    </a:lnB>
                    <a:gradFill>
                      <a:gsLst>
                        <a:gs pos="0">
                          <a:schemeClr val="bg1">
                            <a:lumMod val="50000"/>
                          </a:schemeClr>
                        </a:gs>
                        <a:gs pos="100000">
                          <a:schemeClr val="tx1">
                            <a:lumMod val="65000"/>
                            <a:lumOff val="35000"/>
                          </a:schemeClr>
                        </a:gs>
                      </a:gsLst>
                      <a:lin ang="5400000" scaled="0"/>
                    </a:gradFill>
                  </a:tcPr>
                </a:tc>
                <a:tc>
                  <a:txBody>
                    <a:bodyPr/>
                    <a:lstStyle/>
                    <a:p>
                      <a:pPr algn="ctr"/>
                      <a:r>
                        <a:rPr lang="en-US" sz="1200" b="0" dirty="0" smtClean="0">
                          <a:solidFill>
                            <a:schemeClr val="bg1"/>
                          </a:solidFill>
                          <a:latin typeface="Segoe Semibold"/>
                          <a:cs typeface="Segoe Semibold"/>
                        </a:rPr>
                        <a:t>Home &amp; Student*</a:t>
                      </a:r>
                      <a:endParaRPr lang="en-US" sz="1200" b="0" dirty="0">
                        <a:solidFill>
                          <a:schemeClr val="bg1"/>
                        </a:solidFill>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w="3175" cap="flat" cmpd="sng" algn="ctr">
                      <a:solidFill>
                        <a:prstClr val="white">
                          <a:lumMod val="75000"/>
                        </a:prstClr>
                      </a:solidFill>
                      <a:prstDash val="solid"/>
                      <a:round/>
                      <a:headEnd type="none" w="med" len="med"/>
                      <a:tailEnd type="none" w="med" len="med"/>
                    </a:lnT>
                    <a:lnB w="12700" cmpd="sng">
                      <a:noFill/>
                    </a:lnB>
                    <a:gradFill flip="none" rotWithShape="1">
                      <a:gsLst>
                        <a:gs pos="0">
                          <a:srgbClr val="6B9443"/>
                        </a:gs>
                        <a:gs pos="100000">
                          <a:srgbClr val="96D349"/>
                        </a:gs>
                      </a:gsLst>
                      <a:lin ang="16200000" scaled="0"/>
                      <a:tileRect/>
                    </a:gradFill>
                  </a:tcPr>
                </a:tc>
                <a:tc>
                  <a:txBody>
                    <a:bodyPr/>
                    <a:lstStyle/>
                    <a:p>
                      <a:pPr algn="ctr"/>
                      <a:r>
                        <a:rPr lang="en-US" sz="1200" b="0" dirty="0" smtClean="0">
                          <a:solidFill>
                            <a:schemeClr val="bg1"/>
                          </a:solidFill>
                          <a:latin typeface="Segoe Semibold"/>
                          <a:cs typeface="Segoe Semibold"/>
                        </a:rPr>
                        <a:t>Home &amp; Business</a:t>
                      </a:r>
                      <a:endParaRPr lang="en-US" sz="1200" b="0" dirty="0">
                        <a:solidFill>
                          <a:schemeClr val="bg1"/>
                        </a:solidFill>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w="3175" cap="flat" cmpd="sng" algn="ctr">
                      <a:solidFill>
                        <a:prstClr val="white">
                          <a:lumMod val="75000"/>
                        </a:prstClr>
                      </a:solidFill>
                      <a:prstDash val="solid"/>
                      <a:round/>
                      <a:headEnd type="none" w="med" len="med"/>
                      <a:tailEnd type="none" w="med" len="med"/>
                    </a:lnT>
                    <a:lnB w="12700" cmpd="sng">
                      <a:noFill/>
                    </a:lnB>
                    <a:gradFill flip="none" rotWithShape="1">
                      <a:gsLst>
                        <a:gs pos="0">
                          <a:srgbClr val="3B839D"/>
                        </a:gs>
                        <a:gs pos="100000">
                          <a:srgbClr val="40A2E5"/>
                        </a:gs>
                      </a:gsLst>
                      <a:lin ang="16200000" scaled="0"/>
                      <a:tileRect/>
                    </a:gradFill>
                  </a:tcPr>
                </a:tc>
                <a:tc>
                  <a:txBody>
                    <a:bodyPr/>
                    <a:lstStyle/>
                    <a:p>
                      <a:pPr algn="ctr"/>
                      <a:r>
                        <a:rPr lang="en-US" sz="1200" b="0" dirty="0" smtClean="0">
                          <a:solidFill>
                            <a:schemeClr val="bg1"/>
                          </a:solidFill>
                          <a:latin typeface="Segoe Semibold"/>
                          <a:cs typeface="Segoe Semibold"/>
                        </a:rPr>
                        <a:t>Professional</a:t>
                      </a:r>
                      <a:endParaRPr lang="en-US" sz="1200" b="0" dirty="0">
                        <a:solidFill>
                          <a:schemeClr val="bg1"/>
                        </a:solidFill>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w="3175" cap="flat" cmpd="sng" algn="ctr">
                      <a:solidFill>
                        <a:prstClr val="white">
                          <a:lumMod val="75000"/>
                        </a:prstClr>
                      </a:solidFill>
                      <a:prstDash val="solid"/>
                      <a:round/>
                      <a:headEnd type="none" w="med" len="med"/>
                      <a:tailEnd type="none" w="med" len="med"/>
                    </a:lnT>
                    <a:lnB w="12700" cmpd="sng">
                      <a:noFill/>
                    </a:lnB>
                    <a:gradFill flip="none" rotWithShape="1">
                      <a:gsLst>
                        <a:gs pos="0">
                          <a:srgbClr val="232F57"/>
                        </a:gs>
                        <a:gs pos="100000">
                          <a:srgbClr val="27407B"/>
                        </a:gs>
                      </a:gsLst>
                      <a:lin ang="16200000" scaled="0"/>
                      <a:tileRect/>
                    </a:gradFill>
                  </a:tcPr>
                </a:tc>
              </a:tr>
              <a:tr h="344927">
                <a:tc>
                  <a:txBody>
                    <a:bodyPr/>
                    <a:lstStyle/>
                    <a:p>
                      <a:pPr marL="284163" indent="0"/>
                      <a:r>
                        <a:rPr lang="en-US" sz="1200" dirty="0" smtClean="0">
                          <a:latin typeface="Segoe Semibold"/>
                          <a:cs typeface="Segoe Semibold"/>
                        </a:rPr>
                        <a:t>Word 2010 </a:t>
                      </a:r>
                      <a:r>
                        <a:rPr lang="en-US" sz="1200" dirty="0" err="1" smtClean="0">
                          <a:latin typeface="Segoe Condensed"/>
                          <a:cs typeface="Segoe Condensed"/>
                        </a:rPr>
                        <a:t>Professionell</a:t>
                      </a:r>
                      <a:r>
                        <a:rPr lang="en-US" sz="1200" dirty="0" smtClean="0">
                          <a:latin typeface="Segoe Condensed"/>
                          <a:cs typeface="Segoe Condensed"/>
                        </a:rPr>
                        <a:t> </a:t>
                      </a:r>
                      <a:r>
                        <a:rPr lang="en-US" sz="1200" dirty="0" err="1" smtClean="0">
                          <a:latin typeface="Segoe Condensed"/>
                          <a:cs typeface="Segoe Condensed"/>
                        </a:rPr>
                        <a:t>aussehende</a:t>
                      </a:r>
                      <a:r>
                        <a:rPr lang="en-US" sz="1200" dirty="0" smtClean="0">
                          <a:latin typeface="Segoe Condensed"/>
                          <a:cs typeface="Segoe Condensed"/>
                        </a:rPr>
                        <a:t> </a:t>
                      </a:r>
                      <a:r>
                        <a:rPr lang="en-US" sz="1200" dirty="0" err="1" smtClean="0">
                          <a:latin typeface="Segoe Condensed"/>
                          <a:cs typeface="Segoe Condensed"/>
                        </a:rPr>
                        <a:t>Dokumente</a:t>
                      </a:r>
                      <a:endParaRPr lang="en-US" sz="1200" dirty="0">
                        <a:latin typeface="Segoe Condensed"/>
                        <a:cs typeface="Segoe Condense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w="12700" cmpd="sng">
                      <a:noFill/>
                    </a:lnT>
                    <a:lnB>
                      <a:noFill/>
                    </a:lnB>
                    <a:solidFill>
                      <a:schemeClr val="bg1"/>
                    </a:solidFill>
                  </a:tcPr>
                </a:tc>
                <a:tc>
                  <a:txBody>
                    <a:bodyPr/>
                    <a:lstStyle/>
                    <a:p>
                      <a:pPr algn="ctr"/>
                      <a:r>
                        <a:rPr lang="en-US" sz="1400" b="0" dirty="0" smtClean="0">
                          <a:solidFill>
                            <a:srgbClr val="81A957"/>
                          </a:solidFill>
                          <a:latin typeface="Segoe Semibold"/>
                          <a:cs typeface="Segoe Semibold"/>
                        </a:rPr>
                        <a:t>●</a:t>
                      </a:r>
                      <a:endParaRPr lang="en-US" sz="1400" b="0" dirty="0">
                        <a:solidFill>
                          <a:srgbClr val="81A957"/>
                        </a:solidFill>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w="12700" cmpd="sng">
                      <a:noFill/>
                    </a:lnT>
                    <a:lnB>
                      <a:noFill/>
                    </a:lnB>
                    <a:solidFill>
                      <a:schemeClr val="bg1"/>
                    </a:solidFill>
                  </a:tcPr>
                </a:tc>
                <a:tc>
                  <a:txBody>
                    <a:bodyPr/>
                    <a:lstStyle/>
                    <a:p>
                      <a:pPr algn="ctr"/>
                      <a:r>
                        <a:rPr lang="en-US" sz="1400" b="0" dirty="0" smtClean="0">
                          <a:solidFill>
                            <a:srgbClr val="3A90CC"/>
                          </a:solidFill>
                          <a:latin typeface="Segoe Semibold"/>
                          <a:cs typeface="Segoe Semibold"/>
                        </a:rPr>
                        <a:t>●</a:t>
                      </a:r>
                      <a:endParaRPr lang="en-US" sz="1400" b="0" dirty="0">
                        <a:solidFill>
                          <a:srgbClr val="3A90CC"/>
                        </a:solidFill>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w="12700" cmpd="sng">
                      <a:noFill/>
                    </a:lnT>
                    <a:lnB>
                      <a:noFill/>
                    </a:lnB>
                    <a:solidFill>
                      <a:schemeClr val="bg1"/>
                    </a:solidFill>
                  </a:tcPr>
                </a:tc>
                <a:tc>
                  <a:txBody>
                    <a:bodyPr/>
                    <a:lstStyle/>
                    <a:p>
                      <a:pPr algn="ctr"/>
                      <a:r>
                        <a:rPr lang="en-US" sz="1400" b="0" dirty="0" smtClean="0">
                          <a:solidFill>
                            <a:srgbClr val="384B82"/>
                          </a:solidFill>
                          <a:latin typeface="Segoe Semibold"/>
                          <a:cs typeface="Segoe Semibold"/>
                        </a:rPr>
                        <a:t>●</a:t>
                      </a:r>
                      <a:endParaRPr lang="en-US" sz="1400" b="0" dirty="0">
                        <a:solidFill>
                          <a:srgbClr val="384B82"/>
                        </a:solidFill>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w="12700" cmpd="sng">
                      <a:noFill/>
                    </a:lnT>
                    <a:lnB>
                      <a:noFill/>
                    </a:lnB>
                    <a:solidFill>
                      <a:schemeClr val="bg1"/>
                    </a:solidFill>
                  </a:tcPr>
                </a:tc>
              </a:tr>
              <a:tr h="344927">
                <a:tc>
                  <a:txBody>
                    <a:bodyPr/>
                    <a:lstStyle/>
                    <a:p>
                      <a:pPr marL="284163" indent="0"/>
                      <a:r>
                        <a:rPr lang="en-US" sz="1200" dirty="0" smtClean="0">
                          <a:latin typeface="Segoe Semibold"/>
                          <a:cs typeface="Segoe Semibold"/>
                        </a:rPr>
                        <a:t>Excel 2010 </a:t>
                      </a:r>
                      <a:r>
                        <a:rPr lang="en-US" sz="1200" dirty="0" smtClean="0">
                          <a:latin typeface="Segoe Condensed"/>
                          <a:cs typeface="Segoe Condensed"/>
                        </a:rPr>
                        <a:t>Spreadsheets</a:t>
                      </a:r>
                      <a:r>
                        <a:rPr lang="en-US" sz="1200" baseline="0" dirty="0" smtClean="0">
                          <a:latin typeface="Segoe Condensed"/>
                          <a:cs typeface="Segoe Condensed"/>
                        </a:rPr>
                        <a:t> und Charts </a:t>
                      </a:r>
                      <a:r>
                        <a:rPr lang="en-US" sz="1200" baseline="0" dirty="0" err="1" smtClean="0">
                          <a:latin typeface="Segoe Condensed"/>
                          <a:cs typeface="Segoe Condensed"/>
                        </a:rPr>
                        <a:t>als</a:t>
                      </a:r>
                      <a:r>
                        <a:rPr lang="en-US" sz="1200" baseline="0" dirty="0" smtClean="0">
                          <a:latin typeface="Segoe Condensed"/>
                          <a:cs typeface="Segoe Condensed"/>
                        </a:rPr>
                        <a:t> </a:t>
                      </a:r>
                      <a:r>
                        <a:rPr lang="en-US" sz="1200" baseline="0" dirty="0" err="1" smtClean="0">
                          <a:latin typeface="Segoe Condensed"/>
                          <a:cs typeface="Segoe Condensed"/>
                        </a:rPr>
                        <a:t>Blickfang</a:t>
                      </a:r>
                      <a:endParaRPr lang="en-US" sz="1200" dirty="0">
                        <a:latin typeface="Segoe Condensed"/>
                        <a:cs typeface="Segoe Condense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smtClean="0">
                          <a:solidFill>
                            <a:srgbClr val="81A957"/>
                          </a:solidFill>
                          <a:latin typeface="Segoe Semibold"/>
                          <a:cs typeface="Segoe Semibold"/>
                        </a:rPr>
                        <a:t>●</a:t>
                      </a: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chemeClr val="bg1">
                        <a:lumMod val="85000"/>
                      </a:schemeClr>
                    </a:solidFill>
                  </a:tcPr>
                </a:tc>
                <a:tc>
                  <a:txBody>
                    <a:bodyPr/>
                    <a:lstStyle/>
                    <a:p>
                      <a:pPr algn="ctr"/>
                      <a:r>
                        <a:rPr lang="en-US" sz="1400" b="0" dirty="0" smtClean="0">
                          <a:solidFill>
                            <a:srgbClr val="3A90CC"/>
                          </a:solidFill>
                          <a:latin typeface="Segoe Semibold"/>
                          <a:cs typeface="Segoe Semibold"/>
                        </a:rPr>
                        <a:t>●</a:t>
                      </a:r>
                      <a:endParaRPr lang="en-US" sz="1400" b="0" dirty="0">
                        <a:solidFill>
                          <a:srgbClr val="3A90CC"/>
                        </a:solidFill>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chemeClr val="bg1">
                        <a:lumMod val="85000"/>
                      </a:schemeClr>
                    </a:solidFill>
                  </a:tcPr>
                </a:tc>
                <a:tc>
                  <a:txBody>
                    <a:bodyPr/>
                    <a:lstStyle/>
                    <a:p>
                      <a:pPr algn="ctr"/>
                      <a:r>
                        <a:rPr lang="en-US" sz="1400" b="0" dirty="0" smtClean="0">
                          <a:solidFill>
                            <a:srgbClr val="384B82"/>
                          </a:solidFill>
                          <a:latin typeface="Segoe Semibold"/>
                          <a:cs typeface="Segoe Semibold"/>
                        </a:rPr>
                        <a:t>●</a:t>
                      </a:r>
                      <a:endParaRPr lang="en-US" sz="1400" b="0" dirty="0">
                        <a:solidFill>
                          <a:srgbClr val="384B82"/>
                        </a:solidFill>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chemeClr val="bg1">
                        <a:lumMod val="85000"/>
                      </a:schemeClr>
                    </a:solidFill>
                  </a:tcPr>
                </a:tc>
              </a:tr>
              <a:tr h="344927">
                <a:tc>
                  <a:txBody>
                    <a:bodyPr/>
                    <a:lstStyle/>
                    <a:p>
                      <a:pPr marL="284163" indent="0">
                        <a:tabLst/>
                      </a:pPr>
                      <a:r>
                        <a:rPr lang="en-US" sz="1200" dirty="0" smtClean="0">
                          <a:latin typeface="Segoe Semibold"/>
                          <a:cs typeface="Segoe Semibold"/>
                        </a:rPr>
                        <a:t>PowerPoint 2010 </a:t>
                      </a:r>
                      <a:r>
                        <a:rPr lang="en-US" sz="1200" dirty="0" err="1" smtClean="0">
                          <a:latin typeface="Segoe Condensed"/>
                          <a:cs typeface="Segoe Condensed"/>
                        </a:rPr>
                        <a:t>Wirkungsvolle</a:t>
                      </a:r>
                      <a:r>
                        <a:rPr lang="en-US" sz="1200" dirty="0" smtClean="0">
                          <a:latin typeface="Segoe Condensed"/>
                          <a:cs typeface="Segoe Condensed"/>
                        </a:rPr>
                        <a:t> </a:t>
                      </a:r>
                      <a:r>
                        <a:rPr lang="en-US" sz="1200" dirty="0" err="1" smtClean="0">
                          <a:latin typeface="Segoe Condensed"/>
                          <a:cs typeface="Segoe Condensed"/>
                        </a:rPr>
                        <a:t>Präsentationen</a:t>
                      </a:r>
                      <a:endParaRPr lang="en-US" sz="1200" dirty="0">
                        <a:latin typeface="Segoe Condensed"/>
                        <a:cs typeface="Segoe Condense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smtClean="0">
                          <a:solidFill>
                            <a:srgbClr val="81A957"/>
                          </a:solidFill>
                          <a:latin typeface="Segoe Semibold"/>
                          <a:cs typeface="Segoe Semibold"/>
                        </a:rPr>
                        <a:t>●</a:t>
                      </a: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chemeClr val="bg1"/>
                    </a:solidFill>
                  </a:tcPr>
                </a:tc>
                <a:tc>
                  <a:txBody>
                    <a:bodyPr/>
                    <a:lstStyle/>
                    <a:p>
                      <a:pPr algn="ctr"/>
                      <a:r>
                        <a:rPr lang="en-US" sz="1400" b="0" dirty="0" smtClean="0">
                          <a:solidFill>
                            <a:srgbClr val="3A90CC"/>
                          </a:solidFill>
                          <a:latin typeface="Segoe Semibold"/>
                          <a:cs typeface="Segoe Semibold"/>
                        </a:rPr>
                        <a:t>●</a:t>
                      </a:r>
                      <a:endParaRPr lang="en-US" sz="1400" b="0" dirty="0">
                        <a:solidFill>
                          <a:srgbClr val="3A90CC"/>
                        </a:solidFill>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chemeClr val="bg1"/>
                    </a:solidFill>
                  </a:tcPr>
                </a:tc>
                <a:tc>
                  <a:txBody>
                    <a:bodyPr/>
                    <a:lstStyle/>
                    <a:p>
                      <a:pPr algn="ctr"/>
                      <a:r>
                        <a:rPr lang="en-US" sz="1400" b="0" dirty="0" smtClean="0">
                          <a:solidFill>
                            <a:srgbClr val="384B82"/>
                          </a:solidFill>
                          <a:latin typeface="Segoe Semibold"/>
                          <a:cs typeface="Segoe Semibold"/>
                        </a:rPr>
                        <a:t>●</a:t>
                      </a:r>
                      <a:endParaRPr lang="en-US" sz="1400" b="0" dirty="0">
                        <a:solidFill>
                          <a:srgbClr val="384B82"/>
                        </a:solidFill>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chemeClr val="bg1"/>
                    </a:solidFill>
                  </a:tcPr>
                </a:tc>
              </a:tr>
              <a:tr h="344927">
                <a:tc>
                  <a:txBody>
                    <a:bodyPr/>
                    <a:lstStyle/>
                    <a:p>
                      <a:pPr marL="284163" indent="0"/>
                      <a:r>
                        <a:rPr lang="en-US" sz="1200" dirty="0" smtClean="0">
                          <a:latin typeface="Segoe Semibold"/>
                          <a:cs typeface="Segoe Semibold"/>
                        </a:rPr>
                        <a:t>OneNote</a:t>
                      </a:r>
                      <a:r>
                        <a:rPr lang="en-US" sz="1200" baseline="0" dirty="0" smtClean="0">
                          <a:latin typeface="Segoe Semibold"/>
                          <a:cs typeface="Segoe Semibold"/>
                        </a:rPr>
                        <a:t> 2010 </a:t>
                      </a:r>
                      <a:r>
                        <a:rPr lang="en-US" sz="1200" baseline="0" dirty="0" err="1" smtClean="0">
                          <a:latin typeface="Segoe Condensed"/>
                          <a:cs typeface="Segoe Condensed"/>
                        </a:rPr>
                        <a:t>Organisiert</a:t>
                      </a:r>
                      <a:r>
                        <a:rPr lang="en-US" sz="1200" baseline="0" dirty="0" smtClean="0">
                          <a:latin typeface="Segoe Condensed"/>
                          <a:cs typeface="Segoe Condensed"/>
                        </a:rPr>
                        <a:t> </a:t>
                      </a:r>
                      <a:r>
                        <a:rPr lang="en-US" sz="1200" baseline="0" dirty="0" err="1" smtClean="0">
                          <a:latin typeface="Segoe Condensed"/>
                          <a:cs typeface="Segoe Condensed"/>
                        </a:rPr>
                        <a:t>Notizen</a:t>
                      </a:r>
                      <a:r>
                        <a:rPr lang="en-US" sz="1200" baseline="0" dirty="0" smtClean="0">
                          <a:latin typeface="Segoe Condensed"/>
                          <a:cs typeface="Segoe Condensed"/>
                        </a:rPr>
                        <a:t> und </a:t>
                      </a:r>
                      <a:r>
                        <a:rPr lang="en-US" sz="1200" baseline="0" dirty="0" err="1" smtClean="0">
                          <a:latin typeface="Segoe Condensed"/>
                          <a:cs typeface="Segoe Condensed"/>
                        </a:rPr>
                        <a:t>Informationen</a:t>
                      </a:r>
                      <a:endParaRPr lang="en-US" sz="1200" dirty="0">
                        <a:latin typeface="Segoe Condensed"/>
                        <a:cs typeface="Segoe Condense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smtClean="0">
                          <a:solidFill>
                            <a:srgbClr val="81A957"/>
                          </a:solidFill>
                          <a:latin typeface="Segoe Semibold"/>
                          <a:cs typeface="Segoe Semibold"/>
                        </a:rPr>
                        <a:t>●</a:t>
                      </a: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chemeClr val="bg1">
                        <a:lumMod val="85000"/>
                      </a:schemeClr>
                    </a:solidFill>
                  </a:tcPr>
                </a:tc>
                <a:tc>
                  <a:txBody>
                    <a:bodyPr/>
                    <a:lstStyle/>
                    <a:p>
                      <a:pPr algn="ctr"/>
                      <a:r>
                        <a:rPr lang="en-US" sz="1400" b="0" dirty="0" smtClean="0">
                          <a:solidFill>
                            <a:srgbClr val="3A90CC"/>
                          </a:solidFill>
                          <a:latin typeface="Segoe Semibold"/>
                          <a:cs typeface="Segoe Semibold"/>
                        </a:rPr>
                        <a:t>●</a:t>
                      </a:r>
                      <a:endParaRPr lang="en-US" sz="1400" b="0" dirty="0">
                        <a:solidFill>
                          <a:srgbClr val="3A90CC"/>
                        </a:solidFill>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chemeClr val="bg1">
                        <a:lumMod val="85000"/>
                      </a:schemeClr>
                    </a:solidFill>
                  </a:tcPr>
                </a:tc>
                <a:tc>
                  <a:txBody>
                    <a:bodyPr/>
                    <a:lstStyle/>
                    <a:p>
                      <a:pPr algn="ctr"/>
                      <a:r>
                        <a:rPr lang="en-US" sz="1400" b="0" dirty="0" smtClean="0">
                          <a:solidFill>
                            <a:srgbClr val="384B82"/>
                          </a:solidFill>
                          <a:latin typeface="Segoe Semibold"/>
                          <a:cs typeface="Segoe Semibold"/>
                        </a:rPr>
                        <a:t>●</a:t>
                      </a:r>
                      <a:endParaRPr lang="en-US" sz="1400" b="0" dirty="0">
                        <a:solidFill>
                          <a:srgbClr val="384B82"/>
                        </a:solidFill>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chemeClr val="bg1">
                        <a:lumMod val="85000"/>
                      </a:schemeClr>
                    </a:solidFill>
                  </a:tcPr>
                </a:tc>
              </a:tr>
              <a:tr h="344927">
                <a:tc>
                  <a:txBody>
                    <a:bodyPr/>
                    <a:lstStyle/>
                    <a:p>
                      <a:pPr marL="284163" indent="0"/>
                      <a:r>
                        <a:rPr lang="en-US" sz="1200" dirty="0" smtClean="0">
                          <a:latin typeface="Segoe Semibold"/>
                          <a:cs typeface="Segoe Semibold"/>
                        </a:rPr>
                        <a:t>Outlook 2010</a:t>
                      </a:r>
                      <a:r>
                        <a:rPr lang="en-US" sz="1200" dirty="0" smtClean="0">
                          <a:latin typeface="Segoe"/>
                          <a:cs typeface="Segoe"/>
                        </a:rPr>
                        <a:t> </a:t>
                      </a:r>
                      <a:r>
                        <a:rPr lang="en-US" sz="1200" dirty="0" err="1" smtClean="0">
                          <a:latin typeface="Segoe Condensed"/>
                          <a:cs typeface="Segoe"/>
                        </a:rPr>
                        <a:t>K</a:t>
                      </a:r>
                      <a:r>
                        <a:rPr lang="en-US" sz="1200" dirty="0" err="1" smtClean="0">
                          <a:latin typeface="Segoe Condensed"/>
                          <a:cs typeface="Segoe Condensed"/>
                        </a:rPr>
                        <a:t>alender</a:t>
                      </a:r>
                      <a:r>
                        <a:rPr lang="en-US" sz="1200" dirty="0" smtClean="0">
                          <a:latin typeface="Segoe Condensed"/>
                          <a:cs typeface="Segoe Condensed"/>
                        </a:rPr>
                        <a:t>, </a:t>
                      </a:r>
                      <a:r>
                        <a:rPr lang="en-US" sz="1200" dirty="0" err="1" smtClean="0">
                          <a:latin typeface="Segoe Condensed"/>
                          <a:cs typeface="Segoe Condensed"/>
                        </a:rPr>
                        <a:t>Kontakte</a:t>
                      </a:r>
                      <a:r>
                        <a:rPr lang="en-US" sz="1200" baseline="0" dirty="0" smtClean="0">
                          <a:latin typeface="Segoe Condensed"/>
                          <a:cs typeface="Segoe Condensed"/>
                        </a:rPr>
                        <a:t> und E-Mail </a:t>
                      </a:r>
                      <a:r>
                        <a:rPr lang="en-US" sz="1200" baseline="0" dirty="0" err="1" smtClean="0">
                          <a:latin typeface="Segoe Condensed"/>
                          <a:cs typeface="Segoe Condensed"/>
                        </a:rPr>
                        <a:t>im</a:t>
                      </a:r>
                      <a:r>
                        <a:rPr lang="en-US" sz="1200" baseline="0" dirty="0" smtClean="0">
                          <a:latin typeface="Segoe Condensed"/>
                          <a:cs typeface="Segoe Condensed"/>
                        </a:rPr>
                        <a:t> </a:t>
                      </a:r>
                      <a:r>
                        <a:rPr lang="en-US" sz="1200" baseline="0" dirty="0" err="1" smtClean="0">
                          <a:latin typeface="Segoe Condensed"/>
                          <a:cs typeface="Segoe Condensed"/>
                        </a:rPr>
                        <a:t>Griff</a:t>
                      </a:r>
                      <a:endParaRPr lang="en-US" sz="1200" dirty="0">
                        <a:latin typeface="Segoe Condensed"/>
                        <a:cs typeface="Segoe Condense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dirty="0" smtClean="0">
                          <a:ln>
                            <a:solidFill>
                              <a:schemeClr val="bg1">
                                <a:lumMod val="75000"/>
                              </a:schemeClr>
                            </a:solidFill>
                          </a:ln>
                          <a:latin typeface="Segoe Semibold"/>
                          <a:ea typeface="ＭＳ ゴシック"/>
                          <a:cs typeface="Segoe Semibold"/>
                        </a:rPr>
                        <a:t>—</a:t>
                      </a:r>
                      <a:endParaRPr lang="en-US" sz="1400" b="0" dirty="0" smtClean="0">
                        <a:ln>
                          <a:solidFill>
                            <a:schemeClr val="bg1">
                              <a:lumMod val="75000"/>
                            </a:schemeClr>
                          </a:solidFill>
                        </a:ln>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chemeClr val="bg1"/>
                    </a:solidFill>
                  </a:tcPr>
                </a:tc>
                <a:tc>
                  <a:txBody>
                    <a:bodyPr/>
                    <a:lstStyle/>
                    <a:p>
                      <a:pPr algn="ctr"/>
                      <a:r>
                        <a:rPr lang="en-US" sz="1400" b="0" dirty="0" smtClean="0">
                          <a:solidFill>
                            <a:srgbClr val="3A90CC"/>
                          </a:solidFill>
                          <a:latin typeface="Segoe Semibold"/>
                          <a:cs typeface="Segoe Semibold"/>
                        </a:rPr>
                        <a:t>●</a:t>
                      </a:r>
                      <a:endParaRPr lang="en-US" sz="1400" b="0" dirty="0">
                        <a:solidFill>
                          <a:srgbClr val="3A90CC"/>
                        </a:solidFill>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chemeClr val="bg1"/>
                    </a:solidFill>
                  </a:tcPr>
                </a:tc>
                <a:tc>
                  <a:txBody>
                    <a:bodyPr/>
                    <a:lstStyle/>
                    <a:p>
                      <a:pPr algn="ctr"/>
                      <a:r>
                        <a:rPr lang="en-US" sz="1400" b="0" dirty="0" smtClean="0">
                          <a:solidFill>
                            <a:srgbClr val="384B82"/>
                          </a:solidFill>
                          <a:latin typeface="Segoe Semibold"/>
                          <a:cs typeface="Segoe Semibold"/>
                        </a:rPr>
                        <a:t>●</a:t>
                      </a:r>
                      <a:endParaRPr lang="en-US" sz="1400" b="0" dirty="0">
                        <a:solidFill>
                          <a:srgbClr val="384B82"/>
                        </a:solidFill>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chemeClr val="bg1"/>
                    </a:solidFill>
                  </a:tcPr>
                </a:tc>
              </a:tr>
              <a:tr h="344927">
                <a:tc>
                  <a:txBody>
                    <a:bodyPr/>
                    <a:lstStyle/>
                    <a:p>
                      <a:pPr marL="284163" indent="0"/>
                      <a:r>
                        <a:rPr lang="en-US" sz="1200" dirty="0" smtClean="0">
                          <a:latin typeface="Segoe Semibold"/>
                          <a:cs typeface="Segoe Semibold"/>
                        </a:rPr>
                        <a:t>Publisher 2010 </a:t>
                      </a:r>
                      <a:r>
                        <a:rPr lang="en-US" sz="1200" baseline="0" dirty="0" err="1" smtClean="0">
                          <a:latin typeface="Segoe Condensed"/>
                          <a:cs typeface="Segoe Condensed"/>
                        </a:rPr>
                        <a:t>Marketingmaterial</a:t>
                      </a:r>
                      <a:r>
                        <a:rPr lang="en-US" sz="1200" baseline="0" dirty="0" smtClean="0">
                          <a:latin typeface="Segoe Condensed"/>
                          <a:cs typeface="Segoe Condensed"/>
                        </a:rPr>
                        <a:t> in </a:t>
                      </a:r>
                      <a:r>
                        <a:rPr lang="en-US" sz="1200" baseline="0" dirty="0" err="1" smtClean="0">
                          <a:latin typeface="Segoe Condensed"/>
                          <a:cs typeface="Segoe Condensed"/>
                        </a:rPr>
                        <a:t>Profi-Qualität</a:t>
                      </a:r>
                      <a:endParaRPr lang="en-US" sz="1200" dirty="0">
                        <a:latin typeface="Segoe Condensed"/>
                        <a:cs typeface="Segoe Condense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rgbClr val="D9D9D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dirty="0" smtClean="0">
                          <a:ln>
                            <a:solidFill>
                              <a:schemeClr val="bg1">
                                <a:lumMod val="75000"/>
                              </a:schemeClr>
                            </a:solidFill>
                          </a:ln>
                          <a:latin typeface="Segoe Semibold"/>
                          <a:ea typeface="ＭＳ ゴシック"/>
                          <a:cs typeface="Segoe Semibold"/>
                        </a:rPr>
                        <a:t>—</a:t>
                      </a:r>
                      <a:endParaRPr lang="en-US" sz="1400" b="0" dirty="0" smtClean="0">
                        <a:ln>
                          <a:solidFill>
                            <a:schemeClr val="bg1">
                              <a:lumMod val="75000"/>
                            </a:schemeClr>
                          </a:solidFill>
                        </a:ln>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rgbClr val="D9D9D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dirty="0" smtClean="0">
                          <a:ln>
                            <a:solidFill>
                              <a:schemeClr val="bg1">
                                <a:lumMod val="75000"/>
                              </a:schemeClr>
                            </a:solidFill>
                          </a:ln>
                          <a:latin typeface="Segoe Semibold"/>
                          <a:ea typeface="ＭＳ ゴシック"/>
                          <a:cs typeface="Segoe Semibold"/>
                        </a:rPr>
                        <a:t>—</a:t>
                      </a:r>
                      <a:endParaRPr lang="en-US" sz="1400" b="0" dirty="0" smtClean="0">
                        <a:ln>
                          <a:solidFill>
                            <a:schemeClr val="bg1">
                              <a:lumMod val="75000"/>
                            </a:schemeClr>
                          </a:solidFill>
                        </a:ln>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rgbClr val="D9D9D9"/>
                    </a:solidFill>
                  </a:tcPr>
                </a:tc>
                <a:tc>
                  <a:txBody>
                    <a:bodyPr/>
                    <a:lstStyle/>
                    <a:p>
                      <a:pPr algn="ctr"/>
                      <a:r>
                        <a:rPr lang="en-US" sz="1400" b="0" dirty="0" smtClean="0">
                          <a:solidFill>
                            <a:srgbClr val="384B82"/>
                          </a:solidFill>
                          <a:latin typeface="Segoe Semibold"/>
                          <a:cs typeface="Segoe Semibold"/>
                        </a:rPr>
                        <a:t>●</a:t>
                      </a:r>
                      <a:endParaRPr lang="en-US" sz="1400" b="0" dirty="0">
                        <a:solidFill>
                          <a:srgbClr val="384B82"/>
                        </a:solidFill>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rgbClr val="D9D9D9"/>
                    </a:solidFill>
                  </a:tcPr>
                </a:tc>
              </a:tr>
              <a:tr h="344927">
                <a:tc>
                  <a:txBody>
                    <a:bodyPr/>
                    <a:lstStyle/>
                    <a:p>
                      <a:pPr marL="284163" indent="0"/>
                      <a:r>
                        <a:rPr lang="en-US" sz="1200" dirty="0" smtClean="0">
                          <a:latin typeface="Segoe Semibold"/>
                          <a:cs typeface="Segoe Semibold"/>
                        </a:rPr>
                        <a:t>Access 2010 </a:t>
                      </a:r>
                      <a:r>
                        <a:rPr lang="en-US" sz="1200" dirty="0" err="1" smtClean="0">
                          <a:latin typeface="Segoe Condensed"/>
                          <a:cs typeface="Segoe Condensed"/>
                        </a:rPr>
                        <a:t>Datenbanken</a:t>
                      </a:r>
                      <a:r>
                        <a:rPr lang="en-US" sz="1200" dirty="0" smtClean="0">
                          <a:latin typeface="Segoe Condensed"/>
                          <a:cs typeface="Segoe Condensed"/>
                        </a:rPr>
                        <a:t> </a:t>
                      </a:r>
                      <a:r>
                        <a:rPr lang="en-US" sz="1200" dirty="0" err="1" smtClean="0">
                          <a:latin typeface="Segoe Condensed"/>
                          <a:cs typeface="Segoe Condensed"/>
                        </a:rPr>
                        <a:t>erstellen</a:t>
                      </a:r>
                      <a:r>
                        <a:rPr lang="en-US" sz="1200" dirty="0" smtClean="0">
                          <a:latin typeface="Segoe Condensed"/>
                          <a:cs typeface="Segoe Condensed"/>
                        </a:rPr>
                        <a:t> und </a:t>
                      </a:r>
                      <a:r>
                        <a:rPr lang="en-US" sz="1200" dirty="0" err="1" smtClean="0">
                          <a:latin typeface="Segoe Condensed"/>
                          <a:cs typeface="Segoe Condensed"/>
                        </a:rPr>
                        <a:t>verwalten</a:t>
                      </a:r>
                      <a:endParaRPr lang="en-US" sz="1200" dirty="0">
                        <a:latin typeface="Segoe Condensed"/>
                        <a:cs typeface="Segoe Condense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rgbClr val="FFFFFF"/>
                    </a:solidFill>
                  </a:tcPr>
                </a:tc>
                <a:tc>
                  <a:txBody>
                    <a:bodyPr/>
                    <a:lstStyle/>
                    <a:p>
                      <a:pPr algn="ctr"/>
                      <a:r>
                        <a:rPr lang="en-US" sz="1400" b="0" i="0" dirty="0" smtClean="0">
                          <a:ln>
                            <a:solidFill>
                              <a:schemeClr val="bg1">
                                <a:lumMod val="75000"/>
                              </a:schemeClr>
                            </a:solidFill>
                          </a:ln>
                          <a:latin typeface="Segoe Semibold"/>
                          <a:ea typeface="ＭＳ ゴシック"/>
                          <a:cs typeface="Segoe Semibold"/>
                        </a:rPr>
                        <a:t>—</a:t>
                      </a:r>
                      <a:endParaRPr lang="en-US" sz="1400" b="0" dirty="0">
                        <a:ln>
                          <a:solidFill>
                            <a:schemeClr val="bg1">
                              <a:lumMod val="75000"/>
                            </a:schemeClr>
                          </a:solidFill>
                        </a:ln>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dirty="0" smtClean="0">
                          <a:ln>
                            <a:solidFill>
                              <a:schemeClr val="bg1">
                                <a:lumMod val="75000"/>
                              </a:schemeClr>
                            </a:solidFill>
                          </a:ln>
                          <a:latin typeface="Segoe Semibold"/>
                          <a:ea typeface="ＭＳ ゴシック"/>
                          <a:cs typeface="Segoe Semibold"/>
                        </a:rPr>
                        <a:t>—</a:t>
                      </a:r>
                      <a:endParaRPr lang="en-US" sz="1400" b="0" dirty="0" smtClean="0">
                        <a:ln>
                          <a:solidFill>
                            <a:schemeClr val="bg1">
                              <a:lumMod val="75000"/>
                            </a:schemeClr>
                          </a:solidFill>
                        </a:ln>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rgbClr val="FFFFFF"/>
                    </a:solidFill>
                  </a:tcPr>
                </a:tc>
                <a:tc>
                  <a:txBody>
                    <a:bodyPr/>
                    <a:lstStyle/>
                    <a:p>
                      <a:pPr algn="ctr"/>
                      <a:r>
                        <a:rPr lang="en-US" sz="1400" b="0" dirty="0" smtClean="0">
                          <a:solidFill>
                            <a:srgbClr val="384B82"/>
                          </a:solidFill>
                          <a:latin typeface="Segoe Semibold"/>
                          <a:cs typeface="Segoe Semibold"/>
                        </a:rPr>
                        <a:t>●</a:t>
                      </a:r>
                      <a:endParaRPr lang="en-US" sz="1400" b="0" dirty="0">
                        <a:solidFill>
                          <a:srgbClr val="384B82"/>
                        </a:solidFill>
                        <a:latin typeface="Segoe Semibold"/>
                        <a:cs typeface="Segoe Semibold"/>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a:noFill/>
                    </a:lnB>
                    <a:solidFill>
                      <a:srgbClr val="FFFFFF"/>
                    </a:solidFill>
                  </a:tcPr>
                </a:tc>
              </a:tr>
              <a:tr h="344927">
                <a:tc>
                  <a:txBody>
                    <a:bodyPr/>
                    <a:lstStyle/>
                    <a:p>
                      <a:r>
                        <a:rPr lang="en-US" sz="1200" dirty="0" err="1" smtClean="0">
                          <a:latin typeface="Segoe"/>
                          <a:cs typeface="Segoe"/>
                        </a:rPr>
                        <a:t>Inkludierter</a:t>
                      </a:r>
                      <a:r>
                        <a:rPr lang="en-US" sz="1200" dirty="0" smtClean="0">
                          <a:latin typeface="Segoe"/>
                          <a:cs typeface="Segoe"/>
                        </a:rPr>
                        <a:t> </a:t>
                      </a:r>
                      <a:r>
                        <a:rPr lang="en-US" sz="1200" dirty="0" err="1" smtClean="0">
                          <a:latin typeface="Segoe"/>
                          <a:cs typeface="Segoe"/>
                        </a:rPr>
                        <a:t>Technischer</a:t>
                      </a:r>
                      <a:r>
                        <a:rPr lang="en-US" sz="1200" dirty="0" smtClean="0">
                          <a:latin typeface="Segoe"/>
                          <a:cs typeface="Segoe"/>
                        </a:rPr>
                        <a:t> Support</a:t>
                      </a:r>
                      <a:endParaRPr lang="en-US" sz="1200" dirty="0">
                        <a:latin typeface="Segoe"/>
                        <a:cs typeface="Segoe"/>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w="3175" cap="flat" cmpd="sng" algn="ctr">
                      <a:solidFill>
                        <a:prstClr val="white">
                          <a:lumMod val="75000"/>
                        </a:prstClr>
                      </a:solidFill>
                      <a:prstDash val="solid"/>
                      <a:round/>
                      <a:headEnd type="none" w="med" len="med"/>
                      <a:tailEnd type="none" w="med" len="med"/>
                    </a:lnB>
                    <a:solidFill>
                      <a:schemeClr val="bg1">
                        <a:lumMod val="85000"/>
                      </a:schemeClr>
                    </a:solidFill>
                  </a:tcPr>
                </a:tc>
                <a:tc>
                  <a:txBody>
                    <a:bodyPr/>
                    <a:lstStyle/>
                    <a:p>
                      <a:pPr algn="ctr"/>
                      <a:r>
                        <a:rPr lang="en-US" sz="1400" dirty="0" smtClean="0">
                          <a:latin typeface="Segoe"/>
                          <a:cs typeface="Segoe"/>
                        </a:rPr>
                        <a:t>90 </a:t>
                      </a:r>
                      <a:r>
                        <a:rPr lang="en-US" sz="1400" dirty="0" err="1" smtClean="0">
                          <a:latin typeface="Segoe"/>
                          <a:cs typeface="Segoe"/>
                        </a:rPr>
                        <a:t>Tage</a:t>
                      </a:r>
                      <a:endParaRPr lang="en-US" sz="1400" dirty="0">
                        <a:latin typeface="Segoe"/>
                        <a:cs typeface="Segoe"/>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w="3175" cap="flat" cmpd="sng" algn="ctr">
                      <a:solidFill>
                        <a:prstClr val="white">
                          <a:lumMod val="75000"/>
                        </a:prstClr>
                      </a:solidFill>
                      <a:prstDash val="solid"/>
                      <a:round/>
                      <a:headEnd type="none" w="med" len="med"/>
                      <a:tailEnd type="none" w="med" len="med"/>
                    </a:lnB>
                    <a:solidFill>
                      <a:schemeClr val="bg1">
                        <a:lumMod val="85000"/>
                      </a:schemeClr>
                    </a:solidFill>
                  </a:tcPr>
                </a:tc>
                <a:tc>
                  <a:txBody>
                    <a:bodyPr/>
                    <a:lstStyle/>
                    <a:p>
                      <a:pPr algn="ctr"/>
                      <a:r>
                        <a:rPr lang="en-US" sz="1400" dirty="0" smtClean="0">
                          <a:latin typeface="Segoe"/>
                          <a:cs typeface="Segoe"/>
                        </a:rPr>
                        <a:t>90 </a:t>
                      </a:r>
                      <a:r>
                        <a:rPr lang="en-US" sz="1400" dirty="0" err="1" smtClean="0">
                          <a:latin typeface="Segoe"/>
                          <a:cs typeface="Segoe"/>
                        </a:rPr>
                        <a:t>Tage</a:t>
                      </a:r>
                      <a:endParaRPr lang="en-US" sz="1400" dirty="0">
                        <a:latin typeface="Segoe"/>
                        <a:cs typeface="Segoe"/>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w="3175" cap="flat" cmpd="sng" algn="ctr">
                      <a:solidFill>
                        <a:prstClr val="white">
                          <a:lumMod val="75000"/>
                        </a:prstClr>
                      </a:solidFill>
                      <a:prstDash val="solid"/>
                      <a:round/>
                      <a:headEnd type="none" w="med" len="med"/>
                      <a:tailEnd type="none" w="med" len="med"/>
                    </a:lnB>
                    <a:solidFill>
                      <a:schemeClr val="bg1">
                        <a:lumMod val="85000"/>
                      </a:schemeClr>
                    </a:solidFill>
                  </a:tcPr>
                </a:tc>
                <a:tc>
                  <a:txBody>
                    <a:bodyPr/>
                    <a:lstStyle/>
                    <a:p>
                      <a:pPr algn="ctr"/>
                      <a:r>
                        <a:rPr lang="en-US" sz="1400" dirty="0" smtClean="0">
                          <a:latin typeface="Segoe"/>
                          <a:cs typeface="Segoe"/>
                        </a:rPr>
                        <a:t>1 </a:t>
                      </a:r>
                      <a:r>
                        <a:rPr lang="en-US" sz="1400" dirty="0" err="1" smtClean="0">
                          <a:latin typeface="Segoe"/>
                          <a:cs typeface="Segoe"/>
                        </a:rPr>
                        <a:t>Jahr</a:t>
                      </a:r>
                      <a:endParaRPr lang="en-US" sz="1400" dirty="0">
                        <a:latin typeface="Segoe"/>
                        <a:cs typeface="Segoe"/>
                      </a:endParaRPr>
                    </a:p>
                  </a:txBody>
                  <a:tcPr anchor="ctr">
                    <a:lnL w="3175" cap="flat" cmpd="sng" algn="ctr">
                      <a:solidFill>
                        <a:prstClr val="white">
                          <a:lumMod val="75000"/>
                        </a:prstClr>
                      </a:solidFill>
                      <a:prstDash val="solid"/>
                      <a:round/>
                      <a:headEnd type="none" w="med" len="med"/>
                      <a:tailEnd type="none" w="med" len="med"/>
                    </a:lnL>
                    <a:lnR w="3175" cap="flat" cmpd="sng" algn="ctr">
                      <a:solidFill>
                        <a:prstClr val="white">
                          <a:lumMod val="75000"/>
                        </a:prstClr>
                      </a:solidFill>
                      <a:prstDash val="solid"/>
                      <a:round/>
                      <a:headEnd type="none" w="med" len="med"/>
                      <a:tailEnd type="none" w="med" len="med"/>
                    </a:lnR>
                    <a:lnT>
                      <a:noFill/>
                    </a:lnT>
                    <a:lnB w="3175" cap="flat" cmpd="sng" algn="ctr">
                      <a:solidFill>
                        <a:prstClr val="white">
                          <a:lumMod val="75000"/>
                        </a:prstClr>
                      </a:solidFill>
                      <a:prstDash val="solid"/>
                      <a:round/>
                      <a:headEnd type="none" w="med" len="med"/>
                      <a:tailEnd type="none" w="med" len="med"/>
                    </a:lnB>
                    <a:solidFill>
                      <a:schemeClr val="bg1">
                        <a:lumMod val="85000"/>
                      </a:schemeClr>
                    </a:solidFill>
                  </a:tcPr>
                </a:tc>
              </a:tr>
            </a:tbl>
          </a:graphicData>
        </a:graphic>
      </p:graphicFrame>
      <p:sp>
        <p:nvSpPr>
          <p:cNvPr id="5" name="Rectangle 4"/>
          <p:cNvSpPr/>
          <p:nvPr/>
        </p:nvSpPr>
        <p:spPr>
          <a:xfrm>
            <a:off x="4272355" y="3000360"/>
            <a:ext cx="1447586" cy="1375045"/>
          </a:xfrm>
          <a:prstGeom prst="rect">
            <a:avLst/>
          </a:prstGeom>
          <a:solidFill>
            <a:srgbClr val="95D148">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5722243" y="3000361"/>
            <a:ext cx="1447586" cy="1721737"/>
          </a:xfrm>
          <a:prstGeom prst="rect">
            <a:avLst/>
          </a:prstGeom>
          <a:solidFill>
            <a:srgbClr val="208E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7168166" y="3000361"/>
            <a:ext cx="1447586" cy="2410787"/>
          </a:xfrm>
          <a:prstGeom prst="rect">
            <a:avLst/>
          </a:prstGeom>
          <a:solidFill>
            <a:srgbClr val="7D8BDC">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descr="Access.png"/>
          <p:cNvPicPr>
            <a:picLocks noChangeAspect="1"/>
          </p:cNvPicPr>
          <p:nvPr/>
        </p:nvPicPr>
        <p:blipFill>
          <a:blip r:embed="rId3"/>
          <a:stretch>
            <a:fillRect/>
          </a:stretch>
        </p:blipFill>
        <p:spPr>
          <a:xfrm>
            <a:off x="558453" y="5114459"/>
            <a:ext cx="258026" cy="258026"/>
          </a:xfrm>
          <a:prstGeom prst="rect">
            <a:avLst/>
          </a:prstGeom>
        </p:spPr>
      </p:pic>
      <p:pic>
        <p:nvPicPr>
          <p:cNvPr id="9" name="Picture 8" descr="Excel.png"/>
          <p:cNvPicPr>
            <a:picLocks noChangeAspect="1"/>
          </p:cNvPicPr>
          <p:nvPr/>
        </p:nvPicPr>
        <p:blipFill>
          <a:blip r:embed="rId4"/>
          <a:stretch>
            <a:fillRect/>
          </a:stretch>
        </p:blipFill>
        <p:spPr>
          <a:xfrm>
            <a:off x="558453" y="3384462"/>
            <a:ext cx="258026" cy="258026"/>
          </a:xfrm>
          <a:prstGeom prst="rect">
            <a:avLst/>
          </a:prstGeom>
        </p:spPr>
      </p:pic>
      <p:pic>
        <p:nvPicPr>
          <p:cNvPr id="10" name="Picture 9" descr="OneNote.png"/>
          <p:cNvPicPr>
            <a:picLocks noChangeAspect="1"/>
          </p:cNvPicPr>
          <p:nvPr/>
        </p:nvPicPr>
        <p:blipFill>
          <a:blip r:embed="rId5"/>
          <a:stretch>
            <a:fillRect/>
          </a:stretch>
        </p:blipFill>
        <p:spPr>
          <a:xfrm>
            <a:off x="558453" y="4076462"/>
            <a:ext cx="258026" cy="258026"/>
          </a:xfrm>
          <a:prstGeom prst="rect">
            <a:avLst/>
          </a:prstGeom>
        </p:spPr>
      </p:pic>
      <p:pic>
        <p:nvPicPr>
          <p:cNvPr id="11" name="Picture 10" descr="Outlook.png"/>
          <p:cNvPicPr>
            <a:picLocks noChangeAspect="1"/>
          </p:cNvPicPr>
          <p:nvPr/>
        </p:nvPicPr>
        <p:blipFill>
          <a:blip r:embed="rId6"/>
          <a:stretch>
            <a:fillRect/>
          </a:stretch>
        </p:blipFill>
        <p:spPr>
          <a:xfrm>
            <a:off x="558453" y="4422462"/>
            <a:ext cx="258026" cy="258026"/>
          </a:xfrm>
          <a:prstGeom prst="rect">
            <a:avLst/>
          </a:prstGeom>
        </p:spPr>
      </p:pic>
      <p:pic>
        <p:nvPicPr>
          <p:cNvPr id="12" name="Picture 11" descr="PowerPoint.png"/>
          <p:cNvPicPr>
            <a:picLocks noChangeAspect="1"/>
          </p:cNvPicPr>
          <p:nvPr/>
        </p:nvPicPr>
        <p:blipFill>
          <a:blip r:embed="rId7"/>
          <a:stretch>
            <a:fillRect/>
          </a:stretch>
        </p:blipFill>
        <p:spPr>
          <a:xfrm>
            <a:off x="558453" y="3730462"/>
            <a:ext cx="258026" cy="258026"/>
          </a:xfrm>
          <a:prstGeom prst="rect">
            <a:avLst/>
          </a:prstGeom>
        </p:spPr>
      </p:pic>
      <p:pic>
        <p:nvPicPr>
          <p:cNvPr id="13" name="Picture 12" descr="Publisher.png"/>
          <p:cNvPicPr>
            <a:picLocks noChangeAspect="1"/>
          </p:cNvPicPr>
          <p:nvPr/>
        </p:nvPicPr>
        <p:blipFill>
          <a:blip r:embed="rId8"/>
          <a:stretch>
            <a:fillRect/>
          </a:stretch>
        </p:blipFill>
        <p:spPr>
          <a:xfrm>
            <a:off x="558453" y="4768462"/>
            <a:ext cx="258026" cy="258026"/>
          </a:xfrm>
          <a:prstGeom prst="rect">
            <a:avLst/>
          </a:prstGeom>
        </p:spPr>
      </p:pic>
      <p:pic>
        <p:nvPicPr>
          <p:cNvPr id="14" name="Picture 13" descr="Word.png"/>
          <p:cNvPicPr>
            <a:picLocks noChangeAspect="1"/>
          </p:cNvPicPr>
          <p:nvPr/>
        </p:nvPicPr>
        <p:blipFill>
          <a:blip r:embed="rId9"/>
          <a:stretch>
            <a:fillRect/>
          </a:stretch>
        </p:blipFill>
        <p:spPr>
          <a:xfrm>
            <a:off x="558453" y="3038462"/>
            <a:ext cx="258026" cy="258026"/>
          </a:xfrm>
          <a:prstGeom prst="rect">
            <a:avLst/>
          </a:prstGeom>
        </p:spPr>
      </p:pic>
      <p:sp>
        <p:nvSpPr>
          <p:cNvPr id="15" name="TextBox 14"/>
          <p:cNvSpPr txBox="1"/>
          <p:nvPr/>
        </p:nvSpPr>
        <p:spPr>
          <a:xfrm>
            <a:off x="425882" y="5796448"/>
            <a:ext cx="4123245" cy="246221"/>
          </a:xfrm>
          <a:prstGeom prst="rect">
            <a:avLst/>
          </a:prstGeom>
          <a:noFill/>
        </p:spPr>
        <p:txBody>
          <a:bodyPr wrap="none" rtlCol="0">
            <a:spAutoFit/>
          </a:bodyPr>
          <a:lstStyle/>
          <a:p>
            <a:r>
              <a:rPr lang="en-US" sz="1000" dirty="0" smtClean="0">
                <a:solidFill>
                  <a:prstClr val="black">
                    <a:lumMod val="50000"/>
                    <a:lumOff val="50000"/>
                  </a:prstClr>
                </a:solidFill>
                <a:latin typeface="Segoe"/>
                <a:cs typeface="Segoe"/>
              </a:rPr>
              <a:t>*</a:t>
            </a:r>
            <a:r>
              <a:rPr lang="en-US" sz="1000" dirty="0" err="1" smtClean="0">
                <a:solidFill>
                  <a:prstClr val="black">
                    <a:lumMod val="50000"/>
                    <a:lumOff val="50000"/>
                  </a:prstClr>
                </a:solidFill>
                <a:latin typeface="Segoe"/>
                <a:cs typeface="Segoe"/>
              </a:rPr>
              <a:t>Nur</a:t>
            </a:r>
            <a:r>
              <a:rPr lang="en-US" sz="1000" dirty="0" smtClean="0">
                <a:solidFill>
                  <a:prstClr val="black">
                    <a:lumMod val="50000"/>
                    <a:lumOff val="50000"/>
                  </a:prstClr>
                </a:solidFill>
                <a:latin typeface="Segoe"/>
                <a:cs typeface="Segoe"/>
              </a:rPr>
              <a:t> </a:t>
            </a:r>
            <a:r>
              <a:rPr lang="en-US" sz="1000" dirty="0" err="1" smtClean="0">
                <a:solidFill>
                  <a:prstClr val="black">
                    <a:lumMod val="50000"/>
                    <a:lumOff val="50000"/>
                  </a:prstClr>
                </a:solidFill>
                <a:latin typeface="Segoe"/>
                <a:cs typeface="Segoe"/>
              </a:rPr>
              <a:t>für</a:t>
            </a:r>
            <a:r>
              <a:rPr lang="en-US" sz="1000" dirty="0" smtClean="0">
                <a:solidFill>
                  <a:prstClr val="black">
                    <a:lumMod val="50000"/>
                    <a:lumOff val="50000"/>
                  </a:prstClr>
                </a:solidFill>
                <a:latin typeface="Segoe"/>
                <a:cs typeface="Segoe"/>
              </a:rPr>
              <a:t> den </a:t>
            </a:r>
            <a:r>
              <a:rPr lang="en-US" sz="1000" dirty="0" err="1" smtClean="0">
                <a:solidFill>
                  <a:prstClr val="black">
                    <a:lumMod val="50000"/>
                    <a:lumOff val="50000"/>
                  </a:prstClr>
                </a:solidFill>
                <a:latin typeface="Segoe"/>
                <a:cs typeface="Segoe"/>
              </a:rPr>
              <a:t>nicht-kommerziellen</a:t>
            </a:r>
            <a:r>
              <a:rPr lang="en-US" sz="1000" dirty="0" smtClean="0">
                <a:solidFill>
                  <a:prstClr val="black">
                    <a:lumMod val="50000"/>
                    <a:lumOff val="50000"/>
                  </a:prstClr>
                </a:solidFill>
                <a:latin typeface="Segoe"/>
                <a:cs typeface="Segoe"/>
              </a:rPr>
              <a:t> </a:t>
            </a:r>
            <a:r>
              <a:rPr lang="en-US" sz="1000" dirty="0" err="1" smtClean="0">
                <a:solidFill>
                  <a:prstClr val="black">
                    <a:lumMod val="50000"/>
                    <a:lumOff val="50000"/>
                  </a:prstClr>
                </a:solidFill>
                <a:latin typeface="Segoe"/>
                <a:cs typeface="Segoe"/>
              </a:rPr>
              <a:t>Einsatz</a:t>
            </a:r>
            <a:r>
              <a:rPr lang="en-US" sz="1000" dirty="0" smtClean="0">
                <a:solidFill>
                  <a:prstClr val="black">
                    <a:lumMod val="50000"/>
                    <a:lumOff val="50000"/>
                  </a:prstClr>
                </a:solidFill>
                <a:latin typeface="Segoe"/>
                <a:cs typeface="Segoe"/>
              </a:rPr>
              <a:t> in </a:t>
            </a:r>
            <a:r>
              <a:rPr lang="en-US" sz="1000" dirty="0" err="1" smtClean="0">
                <a:solidFill>
                  <a:prstClr val="black">
                    <a:lumMod val="50000"/>
                    <a:lumOff val="50000"/>
                  </a:prstClr>
                </a:solidFill>
                <a:latin typeface="Segoe"/>
                <a:cs typeface="Segoe"/>
              </a:rPr>
              <a:t>Privathaushalten</a:t>
            </a:r>
            <a:r>
              <a:rPr lang="en-US" sz="1000" dirty="0" smtClean="0">
                <a:solidFill>
                  <a:prstClr val="black">
                    <a:lumMod val="50000"/>
                    <a:lumOff val="50000"/>
                  </a:prstClr>
                </a:solidFill>
                <a:latin typeface="Segoe"/>
                <a:cs typeface="Segoe"/>
              </a:rPr>
              <a:t> </a:t>
            </a:r>
            <a:r>
              <a:rPr lang="en-US" sz="1000" dirty="0" err="1" smtClean="0">
                <a:solidFill>
                  <a:prstClr val="black">
                    <a:lumMod val="50000"/>
                    <a:lumOff val="50000"/>
                  </a:prstClr>
                </a:solidFill>
                <a:latin typeface="Segoe"/>
                <a:cs typeface="Segoe"/>
              </a:rPr>
              <a:t>lizenziert</a:t>
            </a:r>
            <a:endParaRPr lang="en-US" sz="1000" dirty="0">
              <a:solidFill>
                <a:prstClr val="black">
                  <a:lumMod val="50000"/>
                  <a:lumOff val="50000"/>
                </a:prstClr>
              </a:solidFill>
              <a:latin typeface="Segoe"/>
              <a:cs typeface="Segoe"/>
            </a:endParaRPr>
          </a:p>
        </p:txBody>
      </p:sp>
      <p:sp>
        <p:nvSpPr>
          <p:cNvPr id="21" name="Title 3"/>
          <p:cNvSpPr>
            <a:spLocks noGrp="1"/>
          </p:cNvSpPr>
          <p:nvPr>
            <p:ph type="title"/>
          </p:nvPr>
        </p:nvSpPr>
        <p:spPr>
          <a:xfrm>
            <a:off x="1598891" y="1012396"/>
            <a:ext cx="7283852" cy="671672"/>
          </a:xfrm>
        </p:spPr>
        <p:txBody>
          <a:bodyPr>
            <a:noAutofit/>
          </a:bodyPr>
          <a:lstStyle/>
          <a:p>
            <a:r>
              <a:rPr lang="de-AT" sz="2200" noProof="0" dirty="0" smtClean="0"/>
              <a:t>Helfen Sie Ihrem Kunden, </a:t>
            </a:r>
            <a:br>
              <a:rPr lang="de-AT" sz="2200" noProof="0" dirty="0" smtClean="0"/>
            </a:br>
            <a:r>
              <a:rPr lang="de-AT" sz="2200" noProof="0" dirty="0" smtClean="0"/>
              <a:t>die richtige Office 2010 Edition zu finden</a:t>
            </a:r>
            <a:endParaRPr lang="de-AT" sz="2200" noProof="0" dirty="0"/>
          </a:p>
        </p:txBody>
      </p:sp>
      <p:grpSp>
        <p:nvGrpSpPr>
          <p:cNvPr id="2" name="Group 1"/>
          <p:cNvGrpSpPr/>
          <p:nvPr/>
        </p:nvGrpSpPr>
        <p:grpSpPr>
          <a:xfrm>
            <a:off x="186950" y="1012396"/>
            <a:ext cx="1451350" cy="711200"/>
            <a:chOff x="186950" y="1012396"/>
            <a:chExt cx="1451350" cy="711200"/>
          </a:xfrm>
        </p:grpSpPr>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950" y="1012396"/>
              <a:ext cx="1411941" cy="711200"/>
            </a:xfrm>
            <a:prstGeom prst="rect">
              <a:avLst/>
            </a:prstGeom>
          </p:spPr>
        </p:pic>
        <p:sp>
          <p:nvSpPr>
            <p:cNvPr id="22" name="Title 1"/>
            <p:cNvSpPr txBox="1">
              <a:spLocks/>
            </p:cNvSpPr>
            <p:nvPr/>
          </p:nvSpPr>
          <p:spPr>
            <a:xfrm>
              <a:off x="447676" y="1013824"/>
              <a:ext cx="1190624" cy="671672"/>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3200" kern="1200">
                  <a:solidFill>
                    <a:schemeClr val="accent6"/>
                  </a:solidFill>
                  <a:latin typeface="Segoe" charset="0"/>
                  <a:ea typeface="+mj-ea"/>
                  <a:cs typeface="Segoe" charset="0"/>
                </a:defRPr>
              </a:lvl1pPr>
            </a:lstStyle>
            <a:p>
              <a:r>
                <a:rPr lang="en-US" sz="2400" i="1" dirty="0" err="1" smtClean="0">
                  <a:solidFill>
                    <a:prstClr val="white"/>
                  </a:solidFill>
                  <a:effectLst>
                    <a:outerShdw blurRad="38100" dist="25400" dir="2700000" algn="tl" rotWithShape="0">
                      <a:prstClr val="black">
                        <a:alpha val="30000"/>
                      </a:prstClr>
                    </a:outerShdw>
                  </a:effectLst>
                  <a:latin typeface="Segoe Light" pitchFamily="34" charset="0"/>
                </a:rPr>
                <a:t>Schritt</a:t>
              </a:r>
              <a:r>
                <a:rPr lang="en-US" sz="2400" i="1" dirty="0" smtClean="0">
                  <a:solidFill>
                    <a:prstClr val="white"/>
                  </a:solidFill>
                  <a:effectLst>
                    <a:outerShdw blurRad="38100" dist="25400" dir="2700000" algn="tl" rotWithShape="0">
                      <a:prstClr val="black">
                        <a:alpha val="30000"/>
                      </a:prstClr>
                    </a:outerShdw>
                  </a:effectLst>
                  <a:latin typeface="Segoe Light" pitchFamily="34" charset="0"/>
                </a:rPr>
                <a:t> 2</a:t>
              </a:r>
              <a:endParaRPr lang="en-US" sz="2400" i="1" dirty="0">
                <a:solidFill>
                  <a:prstClr val="white"/>
                </a:solidFill>
                <a:effectLst>
                  <a:outerShdw blurRad="38100" dist="25400" dir="2700000" algn="tl" rotWithShape="0">
                    <a:prstClr val="black">
                      <a:alpha val="30000"/>
                    </a:prstClr>
                  </a:outerShdw>
                </a:effectLst>
                <a:latin typeface="Segoe Light" pitchFamily="34" charset="0"/>
              </a:endParaRPr>
            </a:p>
          </p:txBody>
        </p:sp>
      </p:grpSp>
      <p:pic>
        <p:nvPicPr>
          <p:cNvPr id="1026" name="Picture 2" descr="C:\Users\mort\Documents\OfficePPT\#PPT 102\Screenshots\IconH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46482" y="1757362"/>
            <a:ext cx="6286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ort\Documents\OfficePPT\#PPT 102\Screenshots\IconH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36091" y="1757362"/>
            <a:ext cx="862965"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ort\Documents\OfficePPT\#PPT 102\Screenshots\IconPr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62266" y="1757362"/>
            <a:ext cx="84582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2576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500"/>
                            </p:stCondLst>
                            <p:childTnLst>
                              <p:par>
                                <p:cTn id="42" presetID="10" presetClass="entr" presetSubtype="0" fill="hold" nodeType="afterEffect">
                                  <p:stCondLst>
                                    <p:cond delay="750"/>
                                  </p:stCondLst>
                                  <p:childTnLst>
                                    <p:set>
                                      <p:cBhvr>
                                        <p:cTn id="43" dur="1" fill="hold">
                                          <p:stCondLst>
                                            <p:cond delay="0"/>
                                          </p:stCondLst>
                                        </p:cTn>
                                        <p:tgtEl>
                                          <p:spTgt spid="1027"/>
                                        </p:tgtEl>
                                        <p:attrNameLst>
                                          <p:attrName>style.visibility</p:attrName>
                                        </p:attrNameLst>
                                      </p:cBhvr>
                                      <p:to>
                                        <p:strVal val="visible"/>
                                      </p:to>
                                    </p:set>
                                    <p:animEffect transition="in" filter="fade">
                                      <p:cBhvr>
                                        <p:cTn id="44" dur="500"/>
                                        <p:tgtEl>
                                          <p:spTgt spid="1027"/>
                                        </p:tgtEl>
                                      </p:cBhvr>
                                    </p:animEffect>
                                  </p:childTnLst>
                                </p:cTn>
                              </p:par>
                            </p:childTnLst>
                          </p:cTn>
                        </p:par>
                        <p:par>
                          <p:cTn id="45" fill="hold">
                            <p:stCondLst>
                              <p:cond delay="1750"/>
                            </p:stCondLst>
                            <p:childTnLst>
                              <p:par>
                                <p:cTn id="46" presetID="22" presetClass="entr" presetSubtype="1"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500"/>
                                        <p:tgtEl>
                                          <p:spTgt spid="5"/>
                                        </p:tgtEl>
                                      </p:cBhvr>
                                    </p:animEffect>
                                  </p:childTnLst>
                                </p:cTn>
                              </p:par>
                            </p:childTnLst>
                          </p:cTn>
                        </p:par>
                        <p:par>
                          <p:cTn id="49" fill="hold">
                            <p:stCondLst>
                              <p:cond delay="2250"/>
                            </p:stCondLst>
                            <p:childTnLst>
                              <p:par>
                                <p:cTn id="50" presetID="10" presetClass="entr" presetSubtype="0" fill="hold" nodeType="after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fade">
                                      <p:cBhvr>
                                        <p:cTn id="52" dur="500"/>
                                        <p:tgtEl>
                                          <p:spTgt spid="1026"/>
                                        </p:tgtEl>
                                      </p:cBhvr>
                                    </p:animEffect>
                                  </p:childTnLst>
                                </p:cTn>
                              </p:par>
                            </p:childTnLst>
                          </p:cTn>
                        </p:par>
                        <p:par>
                          <p:cTn id="53" fill="hold">
                            <p:stCondLst>
                              <p:cond delay="2750"/>
                            </p:stCondLst>
                            <p:childTnLst>
                              <p:par>
                                <p:cTn id="54" presetID="22" presetClass="entr" presetSubtype="1"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up)">
                                      <p:cBhvr>
                                        <p:cTn id="56" dur="500"/>
                                        <p:tgtEl>
                                          <p:spTgt spid="6"/>
                                        </p:tgtEl>
                                      </p:cBhvr>
                                    </p:animEffect>
                                  </p:childTnLst>
                                </p:cTn>
                              </p:par>
                            </p:childTnLst>
                          </p:cTn>
                        </p:par>
                        <p:par>
                          <p:cTn id="57" fill="hold">
                            <p:stCondLst>
                              <p:cond delay="3250"/>
                            </p:stCondLst>
                            <p:childTnLst>
                              <p:par>
                                <p:cTn id="58" presetID="10" presetClass="entr" presetSubtype="0" fill="hold" nodeType="afterEffect">
                                  <p:stCondLst>
                                    <p:cond delay="0"/>
                                  </p:stCondLst>
                                  <p:childTnLst>
                                    <p:set>
                                      <p:cBhvr>
                                        <p:cTn id="59" dur="1" fill="hold">
                                          <p:stCondLst>
                                            <p:cond delay="0"/>
                                          </p:stCondLst>
                                        </p:cTn>
                                        <p:tgtEl>
                                          <p:spTgt spid="1028"/>
                                        </p:tgtEl>
                                        <p:attrNameLst>
                                          <p:attrName>style.visibility</p:attrName>
                                        </p:attrNameLst>
                                      </p:cBhvr>
                                      <p:to>
                                        <p:strVal val="visible"/>
                                      </p:to>
                                    </p:set>
                                    <p:animEffect transition="in" filter="fade">
                                      <p:cBhvr>
                                        <p:cTn id="60" dur="500"/>
                                        <p:tgtEl>
                                          <p:spTgt spid="1028"/>
                                        </p:tgtEl>
                                      </p:cBhvr>
                                    </p:animEffect>
                                  </p:childTnLst>
                                </p:cTn>
                              </p:par>
                            </p:childTnLst>
                          </p:cTn>
                        </p:par>
                        <p:par>
                          <p:cTn id="61" fill="hold">
                            <p:stCondLst>
                              <p:cond delay="3750"/>
                            </p:stCondLst>
                            <p:childTnLst>
                              <p:par>
                                <p:cTn id="62" presetID="22" presetClass="entr" presetSubtype="1"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up)">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5"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PKC - Abbildung</a:t>
            </a:r>
            <a:endParaRPr lang="de-AT" dirty="0"/>
          </a:p>
        </p:txBody>
      </p:sp>
      <p:sp>
        <p:nvSpPr>
          <p:cNvPr id="3" name="Untertitel 2"/>
          <p:cNvSpPr>
            <a:spLocks noGrp="1"/>
          </p:cNvSpPr>
          <p:nvPr>
            <p:ph type="subTitle" idx="1"/>
          </p:nvPr>
        </p:nvSpPr>
        <p:spPr/>
        <p:txBody>
          <a:bodyPr/>
          <a:lstStyle/>
          <a:p>
            <a:endParaRPr lang="de-AT"/>
          </a:p>
        </p:txBody>
      </p:sp>
      <p:pic>
        <p:nvPicPr>
          <p:cNvPr id="4" name="Picture 2" descr="C:\Users\hilaryk\AppData\Local\Microsoft\Windows\Temporary Internet Files\Content.Outlook\0OHR98J1\O14_HS_PKC_FOB.jpg"/>
          <p:cNvPicPr>
            <a:picLocks noChangeAspect="1" noChangeArrowheads="1"/>
          </p:cNvPicPr>
          <p:nvPr/>
        </p:nvPicPr>
        <p:blipFill>
          <a:blip r:embed="rId2" cstate="screen"/>
          <a:stretch>
            <a:fillRect/>
          </a:stretch>
        </p:blipFill>
        <p:spPr bwMode="auto">
          <a:xfrm>
            <a:off x="4684516" y="1684068"/>
            <a:ext cx="2614953" cy="4362601"/>
          </a:xfrm>
          <a:prstGeom prst="rect">
            <a:avLst/>
          </a:prstGeom>
          <a:noFill/>
          <a:effectLst>
            <a:reflection blurRad="6350" stA="50000" endA="300" endPos="55500" dist="50800" dir="5400000" sy="-100000" algn="bl" rotWithShape="0"/>
          </a:effectLst>
        </p:spPr>
      </p:pic>
      <p:pic>
        <p:nvPicPr>
          <p:cNvPr id="5" name="Picture 3" descr="C:\Users\hilaryk\AppData\Local\Microsoft\Windows\Temporary Internet Files\Content.Outlook\0OHR98J1\O14_HS_PKC_BOB.jpg"/>
          <p:cNvPicPr>
            <a:picLocks noChangeAspect="1" noChangeArrowheads="1"/>
          </p:cNvPicPr>
          <p:nvPr/>
        </p:nvPicPr>
        <p:blipFill>
          <a:blip r:embed="rId3" cstate="screen"/>
          <a:stretch>
            <a:fillRect/>
          </a:stretch>
        </p:blipFill>
        <p:spPr bwMode="auto">
          <a:xfrm>
            <a:off x="2076086" y="1684068"/>
            <a:ext cx="2614953" cy="4362601"/>
          </a:xfrm>
          <a:prstGeom prst="rect">
            <a:avLst/>
          </a:prstGeom>
          <a:noFill/>
          <a:effectLst>
            <a:reflection blurRad="6350" stA="50000" endA="300" endPos="55500" dist="50800" dir="5400000" sy="-100000" algn="bl" rotWithShape="0"/>
          </a:effectLst>
        </p:spPr>
      </p:pic>
    </p:spTree>
    <p:extLst>
      <p:ext uri="{BB962C8B-B14F-4D97-AF65-F5344CB8AC3E}">
        <p14:creationId xmlns:p14="http://schemas.microsoft.com/office/powerpoint/2010/main" val="28987883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smtClean="0"/>
              <a:t>Office 2010 Euro Preise</a:t>
            </a:r>
            <a:endParaRPr lang="de-AT" dirty="0"/>
          </a:p>
        </p:txBody>
      </p:sp>
      <p:sp>
        <p:nvSpPr>
          <p:cNvPr id="7" name="Untertitel 6"/>
          <p:cNvSpPr>
            <a:spLocks noGrp="1"/>
          </p:cNvSpPr>
          <p:nvPr>
            <p:ph type="subTitle" idx="1"/>
          </p:nvPr>
        </p:nvSpPr>
        <p:spPr/>
        <p:txBody>
          <a:bodyPr/>
          <a:lstStyle/>
          <a:p>
            <a:endParaRPr lang="de-AT"/>
          </a:p>
        </p:txBody>
      </p:sp>
      <p:graphicFrame>
        <p:nvGraphicFramePr>
          <p:cNvPr id="3" name="Table 2"/>
          <p:cNvGraphicFramePr>
            <a:graphicFrameLocks noGrp="1"/>
          </p:cNvGraphicFramePr>
          <p:nvPr>
            <p:extLst>
              <p:ext uri="{D42A27DB-BD31-4B8C-83A1-F6EECF244321}">
                <p14:modId xmlns:p14="http://schemas.microsoft.com/office/powerpoint/2010/main" val="4048846428"/>
              </p:ext>
            </p:extLst>
          </p:nvPr>
        </p:nvGraphicFramePr>
        <p:xfrm>
          <a:off x="467544" y="2393571"/>
          <a:ext cx="8136904" cy="2388050"/>
        </p:xfrm>
        <a:graphic>
          <a:graphicData uri="http://schemas.openxmlformats.org/drawingml/2006/table">
            <a:tbl>
              <a:tblPr firstCol="1" bandRow="1">
                <a:tableStyleId>{21E4AEA4-8DFA-4A89-87EB-49C32662AFE0}</a:tableStyleId>
              </a:tblPr>
              <a:tblGrid>
                <a:gridCol w="988362"/>
                <a:gridCol w="949880"/>
                <a:gridCol w="949880"/>
                <a:gridCol w="1230526"/>
                <a:gridCol w="1005259"/>
                <a:gridCol w="1033416"/>
                <a:gridCol w="932045"/>
                <a:gridCol w="146465"/>
                <a:gridCol w="901071"/>
              </a:tblGrid>
              <a:tr h="288029">
                <a:tc>
                  <a:txBody>
                    <a:bodyPr/>
                    <a:lstStyle/>
                    <a:p>
                      <a:pPr>
                        <a:spcAft>
                          <a:spcPts val="0"/>
                        </a:spcAft>
                      </a:pPr>
                      <a:r>
                        <a:rPr lang="en-GB" sz="1400" dirty="0">
                          <a:effectLst/>
                        </a:rPr>
                        <a:t> </a:t>
                      </a:r>
                      <a:endParaRPr lang="en-GB" sz="1400" dirty="0">
                        <a:effectLst/>
                        <a:latin typeface="Calibri"/>
                        <a:ea typeface="Calibri"/>
                      </a:endParaRPr>
                    </a:p>
                  </a:txBody>
                  <a:tcPr marL="57901" marR="57901" marT="0" marB="0" anchor="b"/>
                </a:tc>
                <a:tc gridSpan="7">
                  <a:txBody>
                    <a:bodyPr/>
                    <a:lstStyle/>
                    <a:p>
                      <a:pPr algn="ctr">
                        <a:spcAft>
                          <a:spcPts val="0"/>
                        </a:spcAft>
                      </a:pPr>
                      <a:r>
                        <a:rPr lang="en-GB" sz="2400" dirty="0">
                          <a:effectLst/>
                        </a:rPr>
                        <a:t>Office 2010 </a:t>
                      </a:r>
                      <a:r>
                        <a:rPr lang="en-GB" sz="2400" dirty="0" err="1" smtClean="0">
                          <a:effectLst/>
                        </a:rPr>
                        <a:t>Suiten</a:t>
                      </a:r>
                      <a:endParaRPr lang="en-GB" sz="2400" b="1" dirty="0">
                        <a:solidFill>
                          <a:schemeClr val="tx1"/>
                        </a:solidFill>
                        <a:effectLst/>
                        <a:latin typeface="Calibri"/>
                        <a:ea typeface="Calibri"/>
                      </a:endParaRPr>
                    </a:p>
                  </a:txBody>
                  <a:tcPr marL="57901" marR="57901" marT="0"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spcAft>
                          <a:spcPts val="0"/>
                        </a:spcAft>
                      </a:pPr>
                      <a:r>
                        <a:rPr lang="en-GB" sz="1200" dirty="0">
                          <a:effectLst/>
                        </a:rPr>
                        <a:t> </a:t>
                      </a:r>
                      <a:endParaRPr lang="en-GB" sz="1200" dirty="0">
                        <a:effectLst/>
                        <a:latin typeface="Calibri"/>
                        <a:ea typeface="Calibri"/>
                      </a:endParaRPr>
                    </a:p>
                  </a:txBody>
                  <a:tcPr marL="57901" marR="57901" marT="0" marB="0" anchor="b"/>
                </a:tc>
              </a:tr>
              <a:tr h="258798">
                <a:tc>
                  <a:txBody>
                    <a:bodyPr/>
                    <a:lstStyle/>
                    <a:p>
                      <a:pPr>
                        <a:spcAft>
                          <a:spcPts val="0"/>
                        </a:spcAft>
                      </a:pPr>
                      <a:r>
                        <a:rPr lang="en-GB" sz="1400">
                          <a:effectLst/>
                        </a:rPr>
                        <a:t> </a:t>
                      </a:r>
                      <a:endParaRPr lang="en-GB" sz="1400">
                        <a:effectLst/>
                        <a:latin typeface="Calibri"/>
                        <a:ea typeface="Calibri"/>
                      </a:endParaRPr>
                    </a:p>
                  </a:txBody>
                  <a:tcPr marL="57901" marR="57901" marT="0" marB="0" anchor="b"/>
                </a:tc>
                <a:tc gridSpan="2">
                  <a:txBody>
                    <a:bodyPr/>
                    <a:lstStyle/>
                    <a:p>
                      <a:pPr algn="ctr">
                        <a:spcAft>
                          <a:spcPts val="0"/>
                        </a:spcAft>
                      </a:pPr>
                      <a:r>
                        <a:rPr lang="en-GB" sz="1400" dirty="0">
                          <a:effectLst/>
                        </a:rPr>
                        <a:t>Home and Student</a:t>
                      </a:r>
                      <a:endParaRPr lang="en-GB" sz="1400" b="1" dirty="0">
                        <a:effectLst/>
                        <a:latin typeface="Calibri"/>
                        <a:ea typeface="Calibri"/>
                      </a:endParaRPr>
                    </a:p>
                  </a:txBody>
                  <a:tcPr marL="57901" marR="57901" marT="0" marB="0" anchor="b"/>
                </a:tc>
                <a:tc hMerge="1">
                  <a:txBody>
                    <a:bodyPr/>
                    <a:lstStyle/>
                    <a:p>
                      <a:endParaRPr lang="en-GB"/>
                    </a:p>
                  </a:txBody>
                  <a:tcPr/>
                </a:tc>
                <a:tc gridSpan="2">
                  <a:txBody>
                    <a:bodyPr/>
                    <a:lstStyle/>
                    <a:p>
                      <a:pPr algn="ctr">
                        <a:spcAft>
                          <a:spcPts val="0"/>
                        </a:spcAft>
                      </a:pPr>
                      <a:r>
                        <a:rPr lang="en-GB" sz="1400" dirty="0">
                          <a:effectLst/>
                        </a:rPr>
                        <a:t>Home and Business</a:t>
                      </a:r>
                      <a:endParaRPr lang="en-GB" sz="1400" b="1" dirty="0">
                        <a:effectLst/>
                        <a:latin typeface="Calibri"/>
                        <a:ea typeface="Calibri"/>
                      </a:endParaRPr>
                    </a:p>
                  </a:txBody>
                  <a:tcPr marL="57901" marR="57901" marT="0" marB="0" anchor="b"/>
                </a:tc>
                <a:tc hMerge="1">
                  <a:txBody>
                    <a:bodyPr/>
                    <a:lstStyle/>
                    <a:p>
                      <a:endParaRPr lang="en-GB"/>
                    </a:p>
                  </a:txBody>
                  <a:tcPr/>
                </a:tc>
                <a:tc gridSpan="3">
                  <a:txBody>
                    <a:bodyPr/>
                    <a:lstStyle/>
                    <a:p>
                      <a:pPr algn="ctr">
                        <a:spcAft>
                          <a:spcPts val="0"/>
                        </a:spcAft>
                      </a:pPr>
                      <a:r>
                        <a:rPr lang="en-GB" sz="1400" dirty="0">
                          <a:effectLst/>
                        </a:rPr>
                        <a:t>Professional</a:t>
                      </a:r>
                      <a:endParaRPr lang="en-GB" sz="1400" b="1" dirty="0">
                        <a:effectLst/>
                        <a:latin typeface="Calibri"/>
                        <a:ea typeface="Calibri"/>
                      </a:endParaRPr>
                    </a:p>
                  </a:txBody>
                  <a:tcPr marL="57901" marR="57901" marT="0" marB="0" anchor="b"/>
                </a:tc>
                <a:tc hMerge="1">
                  <a:txBody>
                    <a:bodyPr/>
                    <a:lstStyle/>
                    <a:p>
                      <a:endParaRPr lang="en-GB"/>
                    </a:p>
                  </a:txBody>
                  <a:tcPr/>
                </a:tc>
                <a:tc hMerge="1">
                  <a:txBody>
                    <a:bodyPr/>
                    <a:lstStyle/>
                    <a:p>
                      <a:endParaRPr lang="en-GB"/>
                    </a:p>
                  </a:txBody>
                  <a:tcPr/>
                </a:tc>
                <a:tc>
                  <a:txBody>
                    <a:bodyPr/>
                    <a:lstStyle/>
                    <a:p>
                      <a:pPr algn="ctr">
                        <a:spcAft>
                          <a:spcPts val="0"/>
                        </a:spcAft>
                      </a:pPr>
                      <a:r>
                        <a:rPr lang="en-GB" sz="1200">
                          <a:effectLst/>
                        </a:rPr>
                        <a:t> </a:t>
                      </a:r>
                      <a:endParaRPr lang="en-GB" sz="1200">
                        <a:effectLst/>
                        <a:latin typeface="Calibri"/>
                        <a:ea typeface="Calibri"/>
                      </a:endParaRPr>
                    </a:p>
                  </a:txBody>
                  <a:tcPr marL="57901" marR="57901" marT="0" marB="0" anchor="b"/>
                </a:tc>
              </a:tr>
              <a:tr h="288032">
                <a:tc>
                  <a:txBody>
                    <a:bodyPr/>
                    <a:lstStyle/>
                    <a:p>
                      <a:pPr>
                        <a:spcAft>
                          <a:spcPts val="0"/>
                        </a:spcAft>
                      </a:pPr>
                      <a:r>
                        <a:rPr lang="en-GB" sz="1400" dirty="0">
                          <a:effectLst/>
                        </a:rPr>
                        <a:t> </a:t>
                      </a:r>
                      <a:endParaRPr lang="en-GB" sz="1400" dirty="0">
                        <a:effectLst/>
                        <a:latin typeface="Calibri"/>
                        <a:ea typeface="Calibri"/>
                      </a:endParaRPr>
                    </a:p>
                  </a:txBody>
                  <a:tcPr marL="57901" marR="57901" marT="0" marB="0" anchor="b"/>
                </a:tc>
                <a:tc>
                  <a:txBody>
                    <a:bodyPr/>
                    <a:lstStyle/>
                    <a:p>
                      <a:pPr algn="ctr">
                        <a:spcAft>
                          <a:spcPts val="0"/>
                        </a:spcAft>
                      </a:pPr>
                      <a:r>
                        <a:rPr lang="en-GB" sz="1400" dirty="0">
                          <a:effectLst/>
                        </a:rPr>
                        <a:t>PKC</a:t>
                      </a:r>
                      <a:endParaRPr lang="en-GB" sz="1400" dirty="0">
                        <a:effectLst/>
                        <a:latin typeface="Calibri"/>
                        <a:ea typeface="Calibri"/>
                      </a:endParaRPr>
                    </a:p>
                  </a:txBody>
                  <a:tcPr marL="57901" marR="57901" marT="0" marB="0" anchor="ctr"/>
                </a:tc>
                <a:tc>
                  <a:txBody>
                    <a:bodyPr/>
                    <a:lstStyle/>
                    <a:p>
                      <a:pPr algn="ctr">
                        <a:spcAft>
                          <a:spcPts val="0"/>
                        </a:spcAft>
                      </a:pPr>
                      <a:r>
                        <a:rPr lang="en-GB" sz="1400">
                          <a:effectLst/>
                        </a:rPr>
                        <a:t>FPP</a:t>
                      </a:r>
                      <a:endParaRPr lang="en-GB" sz="1400">
                        <a:effectLst/>
                        <a:latin typeface="Calibri"/>
                        <a:ea typeface="Calibri"/>
                      </a:endParaRPr>
                    </a:p>
                  </a:txBody>
                  <a:tcPr marL="57901" marR="57901" marT="0" marB="0" anchor="ctr"/>
                </a:tc>
                <a:tc>
                  <a:txBody>
                    <a:bodyPr/>
                    <a:lstStyle/>
                    <a:p>
                      <a:pPr algn="ctr">
                        <a:spcAft>
                          <a:spcPts val="0"/>
                        </a:spcAft>
                      </a:pPr>
                      <a:r>
                        <a:rPr lang="en-GB" sz="1400" dirty="0">
                          <a:effectLst/>
                        </a:rPr>
                        <a:t>PKC</a:t>
                      </a:r>
                      <a:endParaRPr lang="en-GB" sz="1400" dirty="0">
                        <a:effectLst/>
                        <a:latin typeface="Calibri"/>
                        <a:ea typeface="Calibri"/>
                      </a:endParaRPr>
                    </a:p>
                  </a:txBody>
                  <a:tcPr marL="57901" marR="57901" marT="0" marB="0" anchor="ctr"/>
                </a:tc>
                <a:tc>
                  <a:txBody>
                    <a:bodyPr/>
                    <a:lstStyle/>
                    <a:p>
                      <a:pPr algn="ctr">
                        <a:spcAft>
                          <a:spcPts val="0"/>
                        </a:spcAft>
                      </a:pPr>
                      <a:r>
                        <a:rPr lang="en-GB" sz="1400">
                          <a:effectLst/>
                        </a:rPr>
                        <a:t>FPP</a:t>
                      </a:r>
                      <a:endParaRPr lang="en-GB" sz="1400">
                        <a:effectLst/>
                        <a:latin typeface="Calibri"/>
                        <a:ea typeface="Calibri"/>
                      </a:endParaRPr>
                    </a:p>
                  </a:txBody>
                  <a:tcPr marL="57901" marR="57901" marT="0" marB="0" anchor="ctr"/>
                </a:tc>
                <a:tc>
                  <a:txBody>
                    <a:bodyPr/>
                    <a:lstStyle/>
                    <a:p>
                      <a:pPr algn="ctr">
                        <a:spcAft>
                          <a:spcPts val="0"/>
                        </a:spcAft>
                      </a:pPr>
                      <a:r>
                        <a:rPr lang="en-GB" sz="1400" dirty="0">
                          <a:effectLst/>
                        </a:rPr>
                        <a:t>PKC</a:t>
                      </a:r>
                      <a:endParaRPr lang="en-GB" sz="1400" dirty="0">
                        <a:effectLst/>
                        <a:latin typeface="Calibri"/>
                        <a:ea typeface="Calibri"/>
                      </a:endParaRPr>
                    </a:p>
                  </a:txBody>
                  <a:tcPr marL="57901" marR="57901" marT="0" marB="0" anchor="ctr"/>
                </a:tc>
                <a:tc gridSpan="2">
                  <a:txBody>
                    <a:bodyPr/>
                    <a:lstStyle/>
                    <a:p>
                      <a:pPr algn="ctr">
                        <a:spcAft>
                          <a:spcPts val="0"/>
                        </a:spcAft>
                      </a:pPr>
                      <a:r>
                        <a:rPr lang="en-GB" sz="1400" dirty="0">
                          <a:effectLst/>
                        </a:rPr>
                        <a:t>FPP</a:t>
                      </a:r>
                      <a:endParaRPr lang="en-GB" sz="1400" dirty="0">
                        <a:effectLst/>
                        <a:latin typeface="Calibri"/>
                        <a:ea typeface="Calibri"/>
                      </a:endParaRPr>
                    </a:p>
                  </a:txBody>
                  <a:tcPr marL="57901" marR="57901" marT="0" marB="0" anchor="ctr"/>
                </a:tc>
                <a:tc hMerge="1">
                  <a:txBody>
                    <a:bodyPr/>
                    <a:lstStyle/>
                    <a:p>
                      <a:endParaRPr lang="en-GB"/>
                    </a:p>
                  </a:txBody>
                  <a:tcPr/>
                </a:tc>
                <a:tc>
                  <a:txBody>
                    <a:bodyPr/>
                    <a:lstStyle/>
                    <a:p>
                      <a:pPr algn="ctr">
                        <a:spcAft>
                          <a:spcPts val="0"/>
                        </a:spcAft>
                      </a:pPr>
                      <a:r>
                        <a:rPr lang="en-GB" sz="1200">
                          <a:effectLst/>
                        </a:rPr>
                        <a:t> </a:t>
                      </a:r>
                      <a:endParaRPr lang="en-GB" sz="1200">
                        <a:effectLst/>
                        <a:latin typeface="Calibri"/>
                        <a:ea typeface="Calibri"/>
                      </a:endParaRPr>
                    </a:p>
                  </a:txBody>
                  <a:tcPr marL="57901" marR="57901" marT="0" marB="0" anchor="b"/>
                </a:tc>
              </a:tr>
              <a:tr h="326250">
                <a:tc>
                  <a:txBody>
                    <a:bodyPr/>
                    <a:lstStyle/>
                    <a:p>
                      <a:pPr>
                        <a:spcAft>
                          <a:spcPts val="0"/>
                        </a:spcAft>
                      </a:pPr>
                      <a:r>
                        <a:rPr lang="en-GB" sz="1400" dirty="0">
                          <a:effectLst/>
                        </a:rPr>
                        <a:t>UVP</a:t>
                      </a:r>
                      <a:endParaRPr lang="en-GB" sz="1400" dirty="0">
                        <a:effectLst/>
                        <a:latin typeface="Calibri"/>
                        <a:ea typeface="Calibri"/>
                      </a:endParaRPr>
                    </a:p>
                  </a:txBody>
                  <a:tcPr marL="57901" marR="57901" marT="0" marB="0" anchor="b"/>
                </a:tc>
                <a:tc>
                  <a:txBody>
                    <a:bodyPr/>
                    <a:lstStyle/>
                    <a:p>
                      <a:pPr algn="ctr">
                        <a:spcAft>
                          <a:spcPts val="0"/>
                        </a:spcAft>
                      </a:pPr>
                      <a:r>
                        <a:rPr lang="en-GB" sz="1400">
                          <a:effectLst/>
                        </a:rPr>
                        <a:t>€  109,00 </a:t>
                      </a:r>
                      <a:endParaRPr lang="en-GB" sz="1400">
                        <a:effectLst/>
                        <a:latin typeface="Calibri"/>
                        <a:ea typeface="Calibri"/>
                      </a:endParaRPr>
                    </a:p>
                  </a:txBody>
                  <a:tcPr marL="57901" marR="57901" marT="0" marB="0" anchor="ctr"/>
                </a:tc>
                <a:tc>
                  <a:txBody>
                    <a:bodyPr/>
                    <a:lstStyle/>
                    <a:p>
                      <a:pPr algn="ctr">
                        <a:spcAft>
                          <a:spcPts val="0"/>
                        </a:spcAft>
                      </a:pPr>
                      <a:r>
                        <a:rPr lang="en-GB" sz="1400">
                          <a:effectLst/>
                        </a:rPr>
                        <a:t> €  139,00 </a:t>
                      </a:r>
                      <a:endParaRPr lang="en-GB" sz="1400">
                        <a:effectLst/>
                        <a:latin typeface="Calibri"/>
                        <a:ea typeface="Calibri"/>
                      </a:endParaRPr>
                    </a:p>
                  </a:txBody>
                  <a:tcPr marL="57901" marR="57901" marT="0" marB="0" anchor="ctr"/>
                </a:tc>
                <a:tc>
                  <a:txBody>
                    <a:bodyPr/>
                    <a:lstStyle/>
                    <a:p>
                      <a:pPr algn="ctr">
                        <a:spcAft>
                          <a:spcPts val="0"/>
                        </a:spcAft>
                      </a:pPr>
                      <a:r>
                        <a:rPr lang="en-GB" sz="1400" dirty="0">
                          <a:effectLst/>
                        </a:rPr>
                        <a:t> €      249,00 </a:t>
                      </a:r>
                      <a:endParaRPr lang="en-GB" sz="1400" dirty="0">
                        <a:effectLst/>
                        <a:latin typeface="Calibri"/>
                        <a:ea typeface="Calibri"/>
                      </a:endParaRPr>
                    </a:p>
                  </a:txBody>
                  <a:tcPr marL="57901" marR="57901" marT="0" marB="0" anchor="ctr"/>
                </a:tc>
                <a:tc>
                  <a:txBody>
                    <a:bodyPr/>
                    <a:lstStyle/>
                    <a:p>
                      <a:pPr algn="ctr">
                        <a:spcAft>
                          <a:spcPts val="0"/>
                        </a:spcAft>
                      </a:pPr>
                      <a:r>
                        <a:rPr lang="en-GB" sz="1400" dirty="0">
                          <a:effectLst/>
                        </a:rPr>
                        <a:t> €  379,00 </a:t>
                      </a:r>
                      <a:endParaRPr lang="en-GB" sz="1400" dirty="0">
                        <a:effectLst/>
                        <a:latin typeface="Calibri"/>
                        <a:ea typeface="Calibri"/>
                      </a:endParaRPr>
                    </a:p>
                  </a:txBody>
                  <a:tcPr marL="57901" marR="57901" marT="0" marB="0" anchor="ctr"/>
                </a:tc>
                <a:tc>
                  <a:txBody>
                    <a:bodyPr/>
                    <a:lstStyle/>
                    <a:p>
                      <a:pPr algn="ctr">
                        <a:spcAft>
                          <a:spcPts val="0"/>
                        </a:spcAft>
                      </a:pPr>
                      <a:r>
                        <a:rPr lang="en-GB" sz="1400" dirty="0">
                          <a:effectLst/>
                        </a:rPr>
                        <a:t> €  499,00 </a:t>
                      </a:r>
                      <a:endParaRPr lang="en-GB" sz="1400" dirty="0">
                        <a:effectLst/>
                        <a:latin typeface="Calibri"/>
                        <a:ea typeface="Calibri"/>
                      </a:endParaRPr>
                    </a:p>
                  </a:txBody>
                  <a:tcPr marL="57901" marR="57901" marT="0" marB="0" anchor="ctr"/>
                </a:tc>
                <a:tc gridSpan="2">
                  <a:txBody>
                    <a:bodyPr/>
                    <a:lstStyle/>
                    <a:p>
                      <a:pPr algn="ctr">
                        <a:spcAft>
                          <a:spcPts val="0"/>
                        </a:spcAft>
                      </a:pPr>
                      <a:r>
                        <a:rPr lang="en-GB" sz="1400" dirty="0">
                          <a:effectLst/>
                        </a:rPr>
                        <a:t> €  699,00 </a:t>
                      </a:r>
                      <a:endParaRPr lang="en-GB" sz="1400" dirty="0">
                        <a:effectLst/>
                        <a:latin typeface="Calibri"/>
                        <a:ea typeface="Calibri"/>
                      </a:endParaRPr>
                    </a:p>
                  </a:txBody>
                  <a:tcPr marL="57901" marR="57901" marT="0" marB="0" anchor="ctr"/>
                </a:tc>
                <a:tc hMerge="1">
                  <a:txBody>
                    <a:bodyPr/>
                    <a:lstStyle/>
                    <a:p>
                      <a:endParaRPr lang="en-GB"/>
                    </a:p>
                  </a:txBody>
                  <a:tcPr/>
                </a:tc>
                <a:tc>
                  <a:txBody>
                    <a:bodyPr/>
                    <a:lstStyle/>
                    <a:p>
                      <a:pPr algn="ctr">
                        <a:spcAft>
                          <a:spcPts val="0"/>
                        </a:spcAft>
                      </a:pPr>
                      <a:r>
                        <a:rPr lang="en-GB" sz="1200">
                          <a:effectLst/>
                        </a:rPr>
                        <a:t> </a:t>
                      </a:r>
                      <a:endParaRPr lang="en-GB" sz="1200">
                        <a:effectLst/>
                        <a:latin typeface="Calibri"/>
                        <a:ea typeface="Calibri"/>
                      </a:endParaRPr>
                    </a:p>
                  </a:txBody>
                  <a:tcPr marL="57901" marR="57901" marT="0" marB="0" anchor="b"/>
                </a:tc>
              </a:tr>
              <a:tr h="114910">
                <a:tc>
                  <a:txBody>
                    <a:bodyPr/>
                    <a:lstStyle/>
                    <a:p>
                      <a:pPr>
                        <a:spcAft>
                          <a:spcPts val="0"/>
                        </a:spcAft>
                      </a:pPr>
                      <a:r>
                        <a:rPr lang="en-GB" sz="800" dirty="0">
                          <a:effectLst/>
                        </a:rPr>
                        <a:t> </a:t>
                      </a:r>
                      <a:endParaRPr lang="en-GB" sz="800" dirty="0">
                        <a:effectLst/>
                        <a:latin typeface="Calibri"/>
                        <a:ea typeface="Calibri"/>
                      </a:endParaRPr>
                    </a:p>
                  </a:txBody>
                  <a:tcPr marL="57901" marR="57901" marT="0" marB="0" anchor="b"/>
                </a:tc>
                <a:tc>
                  <a:txBody>
                    <a:bodyPr/>
                    <a:lstStyle/>
                    <a:p>
                      <a:endParaRPr lang="en-GB" sz="800" dirty="0">
                        <a:effectLst/>
                        <a:latin typeface="Times New Roman"/>
                      </a:endParaRPr>
                    </a:p>
                  </a:txBody>
                  <a:tcPr marL="57901" marR="57901" marT="0" marB="0" anchor="b"/>
                </a:tc>
                <a:tc>
                  <a:txBody>
                    <a:bodyPr/>
                    <a:lstStyle/>
                    <a:p>
                      <a:endParaRPr lang="en-GB" sz="800" dirty="0">
                        <a:effectLst/>
                        <a:latin typeface="Times New Roman"/>
                      </a:endParaRPr>
                    </a:p>
                  </a:txBody>
                  <a:tcPr marL="57901" marR="57901" marT="0" marB="0" anchor="b"/>
                </a:tc>
                <a:tc>
                  <a:txBody>
                    <a:bodyPr/>
                    <a:lstStyle/>
                    <a:p>
                      <a:endParaRPr lang="en-GB" sz="800" dirty="0">
                        <a:effectLst/>
                        <a:latin typeface="Times New Roman"/>
                      </a:endParaRPr>
                    </a:p>
                  </a:txBody>
                  <a:tcPr marL="57901" marR="57901" marT="0" marB="0" anchor="b"/>
                </a:tc>
                <a:tc>
                  <a:txBody>
                    <a:bodyPr/>
                    <a:lstStyle/>
                    <a:p>
                      <a:endParaRPr lang="en-GB" sz="800" dirty="0">
                        <a:effectLst/>
                        <a:latin typeface="Times New Roman"/>
                      </a:endParaRPr>
                    </a:p>
                  </a:txBody>
                  <a:tcPr marL="57901" marR="57901" marT="0" marB="0" anchor="b"/>
                </a:tc>
                <a:tc>
                  <a:txBody>
                    <a:bodyPr/>
                    <a:lstStyle/>
                    <a:p>
                      <a:endParaRPr lang="en-GB" sz="800" dirty="0">
                        <a:effectLst/>
                        <a:latin typeface="Times New Roman"/>
                      </a:endParaRPr>
                    </a:p>
                  </a:txBody>
                  <a:tcPr marL="57901" marR="57901" marT="0" marB="0" anchor="b"/>
                </a:tc>
                <a:tc gridSpan="2">
                  <a:txBody>
                    <a:bodyPr/>
                    <a:lstStyle/>
                    <a:p>
                      <a:endParaRPr lang="en-GB" sz="800" dirty="0">
                        <a:effectLst/>
                        <a:latin typeface="Times New Roman"/>
                      </a:endParaRPr>
                    </a:p>
                  </a:txBody>
                  <a:tcPr marL="57901" marR="57901" marT="0" marB="0" anchor="b"/>
                </a:tc>
                <a:tc hMerge="1">
                  <a:txBody>
                    <a:bodyPr/>
                    <a:lstStyle/>
                    <a:p>
                      <a:endParaRPr lang="en-GB"/>
                    </a:p>
                  </a:txBody>
                  <a:tcPr/>
                </a:tc>
                <a:tc>
                  <a:txBody>
                    <a:bodyPr/>
                    <a:lstStyle/>
                    <a:p>
                      <a:pPr>
                        <a:spcAft>
                          <a:spcPts val="0"/>
                        </a:spcAft>
                      </a:pPr>
                      <a:r>
                        <a:rPr lang="en-GB" sz="800" dirty="0">
                          <a:effectLst/>
                        </a:rPr>
                        <a:t> </a:t>
                      </a:r>
                      <a:endParaRPr lang="en-GB" sz="800" dirty="0">
                        <a:effectLst/>
                        <a:latin typeface="Calibri"/>
                        <a:ea typeface="Calibri"/>
                      </a:endParaRPr>
                    </a:p>
                  </a:txBody>
                  <a:tcPr marL="57901" marR="57901" marT="0" marB="0" anchor="b"/>
                </a:tc>
              </a:tr>
              <a:tr h="313092">
                <a:tc>
                  <a:txBody>
                    <a:bodyPr/>
                    <a:lstStyle/>
                    <a:p>
                      <a:pPr>
                        <a:spcAft>
                          <a:spcPts val="0"/>
                        </a:spcAft>
                      </a:pPr>
                      <a:r>
                        <a:rPr lang="en-GB" sz="1400" dirty="0">
                          <a:effectLst/>
                        </a:rPr>
                        <a:t> </a:t>
                      </a:r>
                      <a:endParaRPr lang="en-GB" sz="1400" dirty="0">
                        <a:effectLst/>
                        <a:latin typeface="Calibri"/>
                        <a:ea typeface="Calibri"/>
                      </a:endParaRPr>
                    </a:p>
                  </a:txBody>
                  <a:tcPr marL="57901" marR="57901" marT="0" marB="0" anchor="b"/>
                </a:tc>
                <a:tc gridSpan="8">
                  <a:txBody>
                    <a:bodyPr/>
                    <a:lstStyle/>
                    <a:p>
                      <a:pPr algn="ctr">
                        <a:spcAft>
                          <a:spcPts val="0"/>
                        </a:spcAft>
                      </a:pPr>
                      <a:r>
                        <a:rPr lang="en-GB" sz="2400" dirty="0" err="1" smtClean="0">
                          <a:effectLst/>
                        </a:rPr>
                        <a:t>Einzelanwendungen</a:t>
                      </a:r>
                      <a:endParaRPr lang="en-GB" sz="2400" b="1" dirty="0">
                        <a:effectLst/>
                        <a:latin typeface="Calibri"/>
                        <a:ea typeface="Calibri"/>
                      </a:endParaRPr>
                    </a:p>
                  </a:txBody>
                  <a:tcPr marL="57901" marR="57901" marT="0"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194637">
                <a:tc>
                  <a:txBody>
                    <a:bodyPr/>
                    <a:lstStyle/>
                    <a:p>
                      <a:pPr>
                        <a:spcAft>
                          <a:spcPts val="0"/>
                        </a:spcAft>
                      </a:pPr>
                      <a:r>
                        <a:rPr lang="en-GB" sz="1400">
                          <a:effectLst/>
                        </a:rPr>
                        <a:t> </a:t>
                      </a:r>
                      <a:endParaRPr lang="en-GB" sz="1400">
                        <a:effectLst/>
                        <a:latin typeface="Calibri"/>
                        <a:ea typeface="Calibri"/>
                      </a:endParaRPr>
                    </a:p>
                  </a:txBody>
                  <a:tcPr marL="57901" marR="57901" marT="0" marB="0" anchor="b"/>
                </a:tc>
                <a:tc>
                  <a:txBody>
                    <a:bodyPr/>
                    <a:lstStyle/>
                    <a:p>
                      <a:pPr algn="ctr">
                        <a:spcAft>
                          <a:spcPts val="0"/>
                        </a:spcAft>
                      </a:pPr>
                      <a:r>
                        <a:rPr lang="en-GB" sz="1400">
                          <a:effectLst/>
                        </a:rPr>
                        <a:t>Word</a:t>
                      </a:r>
                      <a:endParaRPr lang="en-GB" sz="1400">
                        <a:effectLst/>
                        <a:latin typeface="Calibri"/>
                        <a:ea typeface="Calibri"/>
                      </a:endParaRPr>
                    </a:p>
                  </a:txBody>
                  <a:tcPr marL="57901" marR="57901" marT="0" marB="0" anchor="ctr"/>
                </a:tc>
                <a:tc>
                  <a:txBody>
                    <a:bodyPr/>
                    <a:lstStyle/>
                    <a:p>
                      <a:pPr algn="ctr">
                        <a:spcAft>
                          <a:spcPts val="0"/>
                        </a:spcAft>
                      </a:pPr>
                      <a:r>
                        <a:rPr lang="en-GB" sz="1400" dirty="0">
                          <a:effectLst/>
                        </a:rPr>
                        <a:t>Excel</a:t>
                      </a:r>
                      <a:endParaRPr lang="en-GB" sz="1400" dirty="0">
                        <a:effectLst/>
                        <a:latin typeface="Calibri"/>
                        <a:ea typeface="Calibri"/>
                      </a:endParaRPr>
                    </a:p>
                  </a:txBody>
                  <a:tcPr marL="57901" marR="57901" marT="0" marB="0" anchor="ctr"/>
                </a:tc>
                <a:tc>
                  <a:txBody>
                    <a:bodyPr/>
                    <a:lstStyle/>
                    <a:p>
                      <a:pPr algn="ctr">
                        <a:spcAft>
                          <a:spcPts val="0"/>
                        </a:spcAft>
                      </a:pPr>
                      <a:r>
                        <a:rPr lang="en-GB" sz="1400" dirty="0">
                          <a:effectLst/>
                        </a:rPr>
                        <a:t>PowerPoint</a:t>
                      </a:r>
                      <a:endParaRPr lang="en-GB" sz="1400" dirty="0">
                        <a:effectLst/>
                        <a:latin typeface="Calibri"/>
                        <a:ea typeface="Calibri"/>
                      </a:endParaRPr>
                    </a:p>
                  </a:txBody>
                  <a:tcPr marL="57901" marR="57901" marT="0" marB="0" anchor="ctr"/>
                </a:tc>
                <a:tc>
                  <a:txBody>
                    <a:bodyPr/>
                    <a:lstStyle/>
                    <a:p>
                      <a:pPr algn="ctr">
                        <a:spcAft>
                          <a:spcPts val="0"/>
                        </a:spcAft>
                      </a:pPr>
                      <a:r>
                        <a:rPr lang="en-GB" sz="1400">
                          <a:effectLst/>
                        </a:rPr>
                        <a:t>Oulook</a:t>
                      </a:r>
                      <a:endParaRPr lang="en-GB" sz="1400">
                        <a:effectLst/>
                        <a:latin typeface="Calibri"/>
                        <a:ea typeface="Calibri"/>
                      </a:endParaRPr>
                    </a:p>
                  </a:txBody>
                  <a:tcPr marL="57901" marR="57901" marT="0" marB="0" anchor="ctr"/>
                </a:tc>
                <a:tc>
                  <a:txBody>
                    <a:bodyPr/>
                    <a:lstStyle/>
                    <a:p>
                      <a:pPr algn="ctr">
                        <a:spcAft>
                          <a:spcPts val="0"/>
                        </a:spcAft>
                      </a:pPr>
                      <a:r>
                        <a:rPr lang="en-GB" sz="1400">
                          <a:effectLst/>
                        </a:rPr>
                        <a:t>Publisher</a:t>
                      </a:r>
                      <a:endParaRPr lang="en-GB" sz="1400">
                        <a:effectLst/>
                        <a:latin typeface="Calibri"/>
                        <a:ea typeface="Calibri"/>
                      </a:endParaRPr>
                    </a:p>
                  </a:txBody>
                  <a:tcPr marL="57901" marR="57901" marT="0" marB="0" anchor="ctr"/>
                </a:tc>
                <a:tc>
                  <a:txBody>
                    <a:bodyPr/>
                    <a:lstStyle/>
                    <a:p>
                      <a:pPr algn="ctr">
                        <a:spcAft>
                          <a:spcPts val="0"/>
                        </a:spcAft>
                      </a:pPr>
                      <a:r>
                        <a:rPr lang="en-GB" sz="1400">
                          <a:effectLst/>
                        </a:rPr>
                        <a:t>Access</a:t>
                      </a:r>
                      <a:endParaRPr lang="en-GB" sz="1400">
                        <a:effectLst/>
                        <a:latin typeface="Calibri"/>
                        <a:ea typeface="Calibri"/>
                      </a:endParaRPr>
                    </a:p>
                  </a:txBody>
                  <a:tcPr marL="57901" marR="57901" marT="0" marB="0" anchor="ctr"/>
                </a:tc>
                <a:tc gridSpan="2">
                  <a:txBody>
                    <a:bodyPr/>
                    <a:lstStyle/>
                    <a:p>
                      <a:pPr algn="ctr">
                        <a:spcAft>
                          <a:spcPts val="0"/>
                        </a:spcAft>
                      </a:pPr>
                      <a:r>
                        <a:rPr lang="en-GB" sz="1400">
                          <a:effectLst/>
                        </a:rPr>
                        <a:t>OneNote</a:t>
                      </a:r>
                      <a:endParaRPr lang="en-GB" sz="1400">
                        <a:effectLst/>
                        <a:latin typeface="Calibri"/>
                        <a:ea typeface="Calibri"/>
                      </a:endParaRPr>
                    </a:p>
                  </a:txBody>
                  <a:tcPr marL="57901" marR="57901" marT="0" marB="0" anchor="ctr"/>
                </a:tc>
                <a:tc hMerge="1">
                  <a:txBody>
                    <a:bodyPr/>
                    <a:lstStyle/>
                    <a:p>
                      <a:endParaRPr lang="en-GB"/>
                    </a:p>
                  </a:txBody>
                  <a:tcPr/>
                </a:tc>
              </a:tr>
              <a:tr h="326250">
                <a:tc>
                  <a:txBody>
                    <a:bodyPr/>
                    <a:lstStyle/>
                    <a:p>
                      <a:pPr>
                        <a:spcAft>
                          <a:spcPts val="0"/>
                        </a:spcAft>
                      </a:pPr>
                      <a:r>
                        <a:rPr lang="en-GB" sz="1400" dirty="0">
                          <a:effectLst/>
                        </a:rPr>
                        <a:t>UVP</a:t>
                      </a:r>
                      <a:endParaRPr lang="en-GB" sz="1400" dirty="0">
                        <a:effectLst/>
                        <a:latin typeface="Calibri"/>
                        <a:ea typeface="Calibri"/>
                      </a:endParaRPr>
                    </a:p>
                  </a:txBody>
                  <a:tcPr marL="57901" marR="57901" marT="0" marB="0" anchor="b"/>
                </a:tc>
                <a:tc>
                  <a:txBody>
                    <a:bodyPr/>
                    <a:lstStyle/>
                    <a:p>
                      <a:pPr algn="ctr">
                        <a:spcAft>
                          <a:spcPts val="0"/>
                        </a:spcAft>
                      </a:pPr>
                      <a:r>
                        <a:rPr lang="en-GB" sz="1400">
                          <a:effectLst/>
                        </a:rPr>
                        <a:t>€  189,00 </a:t>
                      </a:r>
                      <a:endParaRPr lang="en-GB" sz="1400">
                        <a:effectLst/>
                        <a:latin typeface="Calibri"/>
                        <a:ea typeface="Calibri"/>
                      </a:endParaRPr>
                    </a:p>
                  </a:txBody>
                  <a:tcPr marL="57901" marR="57901" marT="0" marB="0" anchor="b"/>
                </a:tc>
                <a:tc>
                  <a:txBody>
                    <a:bodyPr/>
                    <a:lstStyle/>
                    <a:p>
                      <a:pPr algn="ctr">
                        <a:spcAft>
                          <a:spcPts val="0"/>
                        </a:spcAft>
                      </a:pPr>
                      <a:r>
                        <a:rPr lang="en-GB" sz="1400">
                          <a:effectLst/>
                        </a:rPr>
                        <a:t> €  189,00 </a:t>
                      </a:r>
                      <a:endParaRPr lang="en-GB" sz="1400">
                        <a:effectLst/>
                        <a:latin typeface="Calibri"/>
                        <a:ea typeface="Calibri"/>
                      </a:endParaRPr>
                    </a:p>
                  </a:txBody>
                  <a:tcPr marL="57901" marR="57901" marT="0" marB="0" anchor="b"/>
                </a:tc>
                <a:tc>
                  <a:txBody>
                    <a:bodyPr/>
                    <a:lstStyle/>
                    <a:p>
                      <a:pPr algn="ctr">
                        <a:spcAft>
                          <a:spcPts val="0"/>
                        </a:spcAft>
                      </a:pPr>
                      <a:r>
                        <a:rPr lang="en-GB" sz="1400">
                          <a:effectLst/>
                        </a:rPr>
                        <a:t> €      189,00 </a:t>
                      </a:r>
                      <a:endParaRPr lang="en-GB" sz="1400">
                        <a:effectLst/>
                        <a:latin typeface="Calibri"/>
                        <a:ea typeface="Calibri"/>
                      </a:endParaRPr>
                    </a:p>
                  </a:txBody>
                  <a:tcPr marL="57901" marR="57901" marT="0" marB="0" anchor="b"/>
                </a:tc>
                <a:tc>
                  <a:txBody>
                    <a:bodyPr/>
                    <a:lstStyle/>
                    <a:p>
                      <a:pPr algn="ctr">
                        <a:spcAft>
                          <a:spcPts val="0"/>
                        </a:spcAft>
                      </a:pPr>
                      <a:r>
                        <a:rPr lang="en-GB" sz="1400" dirty="0">
                          <a:effectLst/>
                        </a:rPr>
                        <a:t> €  189,00 </a:t>
                      </a:r>
                      <a:endParaRPr lang="en-GB" sz="1400" dirty="0">
                        <a:effectLst/>
                        <a:latin typeface="Calibri"/>
                        <a:ea typeface="Calibri"/>
                      </a:endParaRPr>
                    </a:p>
                  </a:txBody>
                  <a:tcPr marL="57901" marR="57901" marT="0" marB="0" anchor="b"/>
                </a:tc>
                <a:tc>
                  <a:txBody>
                    <a:bodyPr/>
                    <a:lstStyle/>
                    <a:p>
                      <a:pPr algn="ctr">
                        <a:spcAft>
                          <a:spcPts val="0"/>
                        </a:spcAft>
                      </a:pPr>
                      <a:r>
                        <a:rPr lang="en-GB" sz="1400">
                          <a:effectLst/>
                        </a:rPr>
                        <a:t> €  189,00 </a:t>
                      </a:r>
                      <a:endParaRPr lang="en-GB" sz="1400">
                        <a:effectLst/>
                        <a:latin typeface="Calibri"/>
                        <a:ea typeface="Calibri"/>
                      </a:endParaRPr>
                    </a:p>
                  </a:txBody>
                  <a:tcPr marL="57901" marR="57901" marT="0" marB="0" anchor="b"/>
                </a:tc>
                <a:tc>
                  <a:txBody>
                    <a:bodyPr/>
                    <a:lstStyle/>
                    <a:p>
                      <a:pPr algn="ctr">
                        <a:spcAft>
                          <a:spcPts val="0"/>
                        </a:spcAft>
                      </a:pPr>
                      <a:r>
                        <a:rPr lang="en-GB" sz="1400">
                          <a:effectLst/>
                        </a:rPr>
                        <a:t> €  189,00 </a:t>
                      </a:r>
                      <a:endParaRPr lang="en-GB" sz="1400">
                        <a:effectLst/>
                        <a:latin typeface="Calibri"/>
                        <a:ea typeface="Calibri"/>
                      </a:endParaRPr>
                    </a:p>
                  </a:txBody>
                  <a:tcPr marL="57901" marR="57901" marT="0" marB="0" anchor="b"/>
                </a:tc>
                <a:tc gridSpan="2">
                  <a:txBody>
                    <a:bodyPr/>
                    <a:lstStyle/>
                    <a:p>
                      <a:pPr algn="ctr">
                        <a:spcAft>
                          <a:spcPts val="0"/>
                        </a:spcAft>
                      </a:pPr>
                      <a:r>
                        <a:rPr lang="en-GB" sz="1400">
                          <a:effectLst/>
                        </a:rPr>
                        <a:t> €  109,00 </a:t>
                      </a:r>
                      <a:endParaRPr lang="en-GB" sz="1400">
                        <a:effectLst/>
                        <a:latin typeface="Calibri"/>
                        <a:ea typeface="Calibri"/>
                      </a:endParaRPr>
                    </a:p>
                  </a:txBody>
                  <a:tcPr marL="57901" marR="57901" marT="0" marB="0" anchor="b"/>
                </a:tc>
                <a:tc hMerge="1">
                  <a:txBody>
                    <a:bodyPr/>
                    <a:lstStyle/>
                    <a:p>
                      <a:endParaRPr lang="en-GB"/>
                    </a:p>
                  </a:txBody>
                  <a:tcPr/>
                </a:tc>
              </a:tr>
              <a:tr h="29359">
                <a:tc>
                  <a:txBody>
                    <a:bodyPr/>
                    <a:lstStyle/>
                    <a:p>
                      <a:pPr>
                        <a:spcAft>
                          <a:spcPts val="0"/>
                        </a:spcAft>
                      </a:pPr>
                      <a:r>
                        <a:rPr lang="en-GB" sz="800" dirty="0">
                          <a:effectLst/>
                        </a:rPr>
                        <a:t> </a:t>
                      </a:r>
                      <a:endParaRPr lang="en-GB" sz="800" dirty="0">
                        <a:effectLst/>
                        <a:latin typeface="Calibri"/>
                        <a:ea typeface="Calibri"/>
                      </a:endParaRPr>
                    </a:p>
                  </a:txBody>
                  <a:tcPr marL="57901" marR="57901" marT="0" marB="0" anchor="b"/>
                </a:tc>
                <a:tc>
                  <a:txBody>
                    <a:bodyPr/>
                    <a:lstStyle/>
                    <a:p>
                      <a:endParaRPr lang="en-GB" sz="800" dirty="0">
                        <a:effectLst/>
                        <a:latin typeface="Times New Roman"/>
                      </a:endParaRPr>
                    </a:p>
                  </a:txBody>
                  <a:tcPr marL="57901" marR="57901" marT="0" marB="0" anchor="b"/>
                </a:tc>
                <a:tc>
                  <a:txBody>
                    <a:bodyPr/>
                    <a:lstStyle/>
                    <a:p>
                      <a:endParaRPr lang="en-GB" sz="800" dirty="0">
                        <a:effectLst/>
                        <a:latin typeface="Times New Roman"/>
                      </a:endParaRPr>
                    </a:p>
                  </a:txBody>
                  <a:tcPr marL="57901" marR="57901" marT="0" marB="0" anchor="b"/>
                </a:tc>
                <a:tc>
                  <a:txBody>
                    <a:bodyPr/>
                    <a:lstStyle/>
                    <a:p>
                      <a:endParaRPr lang="en-GB" sz="800" dirty="0">
                        <a:effectLst/>
                        <a:latin typeface="Times New Roman"/>
                      </a:endParaRPr>
                    </a:p>
                  </a:txBody>
                  <a:tcPr marL="57901" marR="57901" marT="0" marB="0" anchor="b"/>
                </a:tc>
                <a:tc>
                  <a:txBody>
                    <a:bodyPr/>
                    <a:lstStyle/>
                    <a:p>
                      <a:endParaRPr lang="en-GB" sz="800" dirty="0">
                        <a:effectLst/>
                        <a:latin typeface="Times New Roman"/>
                      </a:endParaRPr>
                    </a:p>
                  </a:txBody>
                  <a:tcPr marL="57901" marR="57901" marT="0" marB="0" anchor="b"/>
                </a:tc>
                <a:tc>
                  <a:txBody>
                    <a:bodyPr/>
                    <a:lstStyle/>
                    <a:p>
                      <a:endParaRPr lang="en-GB" sz="800" dirty="0">
                        <a:effectLst/>
                        <a:latin typeface="Times New Roman"/>
                      </a:endParaRPr>
                    </a:p>
                  </a:txBody>
                  <a:tcPr marL="57901" marR="57901" marT="0" marB="0" anchor="b"/>
                </a:tc>
                <a:tc>
                  <a:txBody>
                    <a:bodyPr/>
                    <a:lstStyle/>
                    <a:p>
                      <a:endParaRPr lang="en-GB" sz="800" dirty="0">
                        <a:effectLst/>
                        <a:latin typeface="Times New Roman"/>
                      </a:endParaRPr>
                    </a:p>
                  </a:txBody>
                  <a:tcPr marL="57901" marR="57901" marT="0" marB="0" anchor="b"/>
                </a:tc>
                <a:tc gridSpan="2">
                  <a:txBody>
                    <a:bodyPr/>
                    <a:lstStyle/>
                    <a:p>
                      <a:pPr>
                        <a:spcAft>
                          <a:spcPts val="0"/>
                        </a:spcAft>
                      </a:pPr>
                      <a:r>
                        <a:rPr lang="en-GB" sz="800" dirty="0">
                          <a:effectLst/>
                        </a:rPr>
                        <a:t> </a:t>
                      </a:r>
                      <a:endParaRPr lang="en-GB" sz="800" dirty="0">
                        <a:effectLst/>
                        <a:latin typeface="Calibri"/>
                        <a:ea typeface="Calibri"/>
                      </a:endParaRPr>
                    </a:p>
                  </a:txBody>
                  <a:tcPr marL="57901" marR="57901" marT="0" marB="0" anchor="b"/>
                </a:tc>
                <a:tc hMerge="1">
                  <a:txBody>
                    <a:bodyPr/>
                    <a:lstStyle/>
                    <a:p>
                      <a:endParaRPr lang="en-GB"/>
                    </a:p>
                  </a:txBody>
                  <a:tcPr/>
                </a:tc>
              </a:tr>
            </a:tbl>
          </a:graphicData>
        </a:graphic>
      </p:graphicFrame>
    </p:spTree>
    <p:extLst>
      <p:ext uri="{BB962C8B-B14F-4D97-AF65-F5344CB8AC3E}">
        <p14:creationId xmlns:p14="http://schemas.microsoft.com/office/powerpoint/2010/main" val="1529163051"/>
      </p:ext>
    </p:extLst>
  </p:cSld>
  <p:clrMapOvr>
    <a:masterClrMapping/>
  </p:clrMapOvr>
  <mc:AlternateContent xmlns:mc="http://schemas.openxmlformats.org/markup-compatibility/2006" xmlns:p14="http://schemas.microsoft.com/office/powerpoint/2010/main">
    <mc:Choice Requires="p14">
      <p:transition spd="slow" p14:dur="1299">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Office Starter 2010 ersetzt Works</a:t>
            </a:r>
            <a:endParaRPr lang="en-US" dirty="0"/>
          </a:p>
        </p:txBody>
      </p:sp>
      <p:graphicFrame>
        <p:nvGraphicFramePr>
          <p:cNvPr id="14" name="Diagramm 13"/>
          <p:cNvGraphicFramePr/>
          <p:nvPr>
            <p:extLst>
              <p:ext uri="{D42A27DB-BD31-4B8C-83A1-F6EECF244321}">
                <p14:modId xmlns:p14="http://schemas.microsoft.com/office/powerpoint/2010/main" val="3747632801"/>
              </p:ext>
            </p:extLst>
          </p:nvPr>
        </p:nvGraphicFramePr>
        <p:xfrm>
          <a:off x="457200" y="1684067"/>
          <a:ext cx="8229600" cy="4573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4353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theme/theme1.xml><?xml version="1.0" encoding="utf-8"?>
<a:theme xmlns:a="http://schemas.openxmlformats.org/drawingml/2006/main" name="Office2010">
  <a:themeElements>
    <a:clrScheme name="Custom 1">
      <a:dk1>
        <a:sysClr val="windowText" lastClr="000000"/>
      </a:dk1>
      <a:lt1>
        <a:sysClr val="window" lastClr="FFFFFF"/>
      </a:lt1>
      <a:dk2>
        <a:srgbClr val="1660AE"/>
      </a:dk2>
      <a:lt2>
        <a:srgbClr val="EEECE1"/>
      </a:lt2>
      <a:accent1>
        <a:srgbClr val="1660AE"/>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ck">
  <a:themeElements>
    <a:clrScheme name="Custom 1">
      <a:dk1>
        <a:sysClr val="windowText" lastClr="000000"/>
      </a:dk1>
      <a:lt1>
        <a:sysClr val="window" lastClr="FFFFFF"/>
      </a:lt1>
      <a:dk2>
        <a:srgbClr val="1660AE"/>
      </a:dk2>
      <a:lt2>
        <a:srgbClr val="EEECE1"/>
      </a:lt2>
      <a:accent1>
        <a:srgbClr val="1660AE"/>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3.xml><?xml version="1.0" encoding="utf-8"?>
<a:theme xmlns:a="http://schemas.openxmlformats.org/drawingml/2006/main" name="DkBlue">
  <a:themeElements>
    <a:clrScheme name="Custom 1">
      <a:dk1>
        <a:sysClr val="windowText" lastClr="000000"/>
      </a:dk1>
      <a:lt1>
        <a:sysClr val="window" lastClr="FFFFFF"/>
      </a:lt1>
      <a:dk2>
        <a:srgbClr val="1660AE"/>
      </a:dk2>
      <a:lt2>
        <a:srgbClr val="EEECE1"/>
      </a:lt2>
      <a:accent1>
        <a:srgbClr val="1660AE"/>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4.xml><?xml version="1.0" encoding="utf-8"?>
<a:theme xmlns:a="http://schemas.openxmlformats.org/drawingml/2006/main" name="Orange">
  <a:themeElements>
    <a:clrScheme name="Custom 1">
      <a:dk1>
        <a:sysClr val="windowText" lastClr="000000"/>
      </a:dk1>
      <a:lt1>
        <a:sysClr val="window" lastClr="FFFFFF"/>
      </a:lt1>
      <a:dk2>
        <a:srgbClr val="1660AE"/>
      </a:dk2>
      <a:lt2>
        <a:srgbClr val="EEECE1"/>
      </a:lt2>
      <a:accent1>
        <a:srgbClr val="1660AE"/>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5.xml><?xml version="1.0" encoding="utf-8"?>
<a:theme xmlns:a="http://schemas.openxmlformats.org/drawingml/2006/main" name="Purple">
  <a:themeElements>
    <a:clrScheme name="Custom 1">
      <a:dk1>
        <a:sysClr val="windowText" lastClr="000000"/>
      </a:dk1>
      <a:lt1>
        <a:sysClr val="window" lastClr="FFFFFF"/>
      </a:lt1>
      <a:dk2>
        <a:srgbClr val="1660AE"/>
      </a:dk2>
      <a:lt2>
        <a:srgbClr val="EEECE1"/>
      </a:lt2>
      <a:accent1>
        <a:srgbClr val="1660AE"/>
      </a:accent1>
      <a:accent2>
        <a:srgbClr val="C0504D"/>
      </a:accent2>
      <a:accent3>
        <a:srgbClr val="9BBB59"/>
      </a:accent3>
      <a:accent4>
        <a:srgbClr val="83409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6.xml><?xml version="1.0" encoding="utf-8"?>
<a:theme xmlns:a="http://schemas.openxmlformats.org/drawingml/2006/main" name="Grey2">
  <a:themeElements>
    <a:clrScheme name="Custom 1">
      <a:dk1>
        <a:sysClr val="windowText" lastClr="000000"/>
      </a:dk1>
      <a:lt1>
        <a:sysClr val="window" lastClr="FFFFFF"/>
      </a:lt1>
      <a:dk2>
        <a:srgbClr val="1660AE"/>
      </a:dk2>
      <a:lt2>
        <a:srgbClr val="EEECE1"/>
      </a:lt2>
      <a:accent1>
        <a:srgbClr val="1660AE"/>
      </a:accent1>
      <a:accent2>
        <a:srgbClr val="C0504D"/>
      </a:accent2>
      <a:accent3>
        <a:srgbClr val="9BBB59"/>
      </a:accent3>
      <a:accent4>
        <a:srgbClr val="83409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7.xml><?xml version="1.0" encoding="utf-8"?>
<a:theme xmlns:a="http://schemas.openxmlformats.org/drawingml/2006/main" name="Green">
  <a:themeElements>
    <a:clrScheme name="Custom 1">
      <a:dk1>
        <a:sysClr val="windowText" lastClr="000000"/>
      </a:dk1>
      <a:lt1>
        <a:sysClr val="window" lastClr="FFFFFF"/>
      </a:lt1>
      <a:dk2>
        <a:srgbClr val="1660AE"/>
      </a:dk2>
      <a:lt2>
        <a:srgbClr val="EEECE1"/>
      </a:lt2>
      <a:accent1>
        <a:srgbClr val="1660AE"/>
      </a:accent1>
      <a:accent2>
        <a:srgbClr val="C0504D"/>
      </a:accent2>
      <a:accent3>
        <a:srgbClr val="9BBB59"/>
      </a:accent3>
      <a:accent4>
        <a:srgbClr val="83409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8.xml><?xml version="1.0" encoding="utf-8"?>
<a:theme xmlns:a="http://schemas.openxmlformats.org/drawingml/2006/main" name="SysReq">
  <a:themeElements>
    <a:clrScheme name="Custom 1">
      <a:dk1>
        <a:sysClr val="windowText" lastClr="000000"/>
      </a:dk1>
      <a:lt1>
        <a:sysClr val="window" lastClr="FFFFFF"/>
      </a:lt1>
      <a:dk2>
        <a:srgbClr val="1660AE"/>
      </a:dk2>
      <a:lt2>
        <a:srgbClr val="EEECE1"/>
      </a:lt2>
      <a:accent1>
        <a:srgbClr val="1660AE"/>
      </a:accent1>
      <a:accent2>
        <a:srgbClr val="C0504D"/>
      </a:accent2>
      <a:accent3>
        <a:srgbClr val="9BBB59"/>
      </a:accent3>
      <a:accent4>
        <a:srgbClr val="83409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7E3952CC30E348B3144E84517B7626" ma:contentTypeVersion="0" ma:contentTypeDescription="Create a new document." ma:contentTypeScope="" ma:versionID="69ef0c5259d98876dda5ef606397ead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DC905F-A1E5-493D-998C-13104379BE0A}">
  <ds:schemaRefs>
    <ds:schemaRef ds:uri="http://schemas.microsoft.com/sharepoint/v3/contenttype/forms"/>
  </ds:schemaRefs>
</ds:datastoreItem>
</file>

<file path=customXml/itemProps2.xml><?xml version="1.0" encoding="utf-8"?>
<ds:datastoreItem xmlns:ds="http://schemas.openxmlformats.org/officeDocument/2006/customXml" ds:itemID="{EB00392C-0915-4072-9AF4-3C7912EEF7F1}">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www.w3.org/XML/1998/namespace"/>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FF3BCE94-8A93-4C57-B210-87280BA1ED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Office2010.thmx</Template>
  <TotalTime>0</TotalTime>
  <Words>2244</Words>
  <Application>Microsoft Office PowerPoint</Application>
  <PresentationFormat>Bildschirmpräsentation (4:3)</PresentationFormat>
  <Paragraphs>507</Paragraphs>
  <Slides>44</Slides>
  <Notes>33</Notes>
  <HiddenSlides>6</HiddenSlides>
  <MMClips>0</MMClips>
  <ScaleCrop>false</ScaleCrop>
  <HeadingPairs>
    <vt:vector size="6" baseType="variant">
      <vt:variant>
        <vt:lpstr>Verwendete Schriftarten</vt:lpstr>
      </vt:variant>
      <vt:variant>
        <vt:i4>11</vt:i4>
      </vt:variant>
      <vt:variant>
        <vt:lpstr>Design</vt:lpstr>
      </vt:variant>
      <vt:variant>
        <vt:i4>8</vt:i4>
      </vt:variant>
      <vt:variant>
        <vt:lpstr>Folientitel</vt:lpstr>
      </vt:variant>
      <vt:variant>
        <vt:i4>44</vt:i4>
      </vt:variant>
    </vt:vector>
  </HeadingPairs>
  <TitlesOfParts>
    <vt:vector size="63" baseType="lpstr">
      <vt:lpstr>Arial</vt:lpstr>
      <vt:lpstr>Segoe UI Semibold</vt:lpstr>
      <vt:lpstr>Times New Roman</vt:lpstr>
      <vt:lpstr>Segoe Light</vt:lpstr>
      <vt:lpstr>Segoe UI</vt:lpstr>
      <vt:lpstr>Calibri</vt:lpstr>
      <vt:lpstr>Segoe Condensed</vt:lpstr>
      <vt:lpstr>Segoe</vt:lpstr>
      <vt:lpstr>Segoe Semibold</vt:lpstr>
      <vt:lpstr>ＭＳ ゴシック</vt:lpstr>
      <vt:lpstr>Verdana</vt:lpstr>
      <vt:lpstr>Office2010</vt:lpstr>
      <vt:lpstr>Black</vt:lpstr>
      <vt:lpstr>DkBlue</vt:lpstr>
      <vt:lpstr>Orange</vt:lpstr>
      <vt:lpstr>Purple</vt:lpstr>
      <vt:lpstr>Grey2</vt:lpstr>
      <vt:lpstr>Green</vt:lpstr>
      <vt:lpstr>SysReq</vt:lpstr>
      <vt:lpstr>PowerPoint-Präsentation</vt:lpstr>
      <vt:lpstr>Vorteile von Office 2010</vt:lpstr>
      <vt:lpstr>Beeindruckende Dokumente gestalten</vt:lpstr>
      <vt:lpstr>Einfach und effektiv zusammenarbeiten</vt:lpstr>
      <vt:lpstr>Von überall zugreifen und Dokumente bearbeiten</vt:lpstr>
      <vt:lpstr>Helfen Sie Ihrem Kunden,  die richtige Office 2010 Edition zu finden</vt:lpstr>
      <vt:lpstr>PKC - Abbildung</vt:lpstr>
      <vt:lpstr>Office 2010 Euro Preise</vt:lpstr>
      <vt:lpstr>Office Starter 2010 ersetzt Works</vt:lpstr>
      <vt:lpstr>Wie sieht Office Starter 2010 aus?</vt:lpstr>
      <vt:lpstr>Office 2010 Starter verglichen mit Home und Student</vt:lpstr>
      <vt:lpstr>Technologie-Garantie</vt:lpstr>
      <vt:lpstr>Technologie-Garantie: Upgradepfade</vt:lpstr>
      <vt:lpstr>Technologie-Garantie: Upgradepfade</vt:lpstr>
      <vt:lpstr>Was ist neu: Features &amp; Anwendungen</vt:lpstr>
      <vt:lpstr>Vorstellung: Das neue Line-Up in Office 2010</vt:lpstr>
      <vt:lpstr>Ribbon</vt:lpstr>
      <vt:lpstr>Backstage™ View</vt:lpstr>
      <vt:lpstr>Dateikompatibilität</vt:lpstr>
      <vt:lpstr>Word2010</vt:lpstr>
      <vt:lpstr>Excel2010</vt:lpstr>
      <vt:lpstr>PowerPoint 2010</vt:lpstr>
      <vt:lpstr>OneNote2010</vt:lpstr>
      <vt:lpstr>Outlook2010</vt:lpstr>
      <vt:lpstr>Publisher2010</vt:lpstr>
      <vt:lpstr>Access2010</vt:lpstr>
      <vt:lpstr>Menüpunkte</vt:lpstr>
      <vt:lpstr>OneNote 2010</vt:lpstr>
      <vt:lpstr>PowerPoint 2010</vt:lpstr>
      <vt:lpstr>Excel 2010</vt:lpstr>
      <vt:lpstr>Outlook 2010</vt:lpstr>
      <vt:lpstr>Office Web Apps</vt:lpstr>
      <vt:lpstr>Office Web Apps</vt:lpstr>
      <vt:lpstr>Überall arbeiten</vt:lpstr>
      <vt:lpstr>Mit anderen zusammenarbeiten</vt:lpstr>
      <vt:lpstr>Das Office Erlebnis erweitern</vt:lpstr>
      <vt:lpstr>System-anforderungen</vt:lpstr>
      <vt:lpstr>Office 2010 Systemanforderungen</vt:lpstr>
      <vt:lpstr>Zusammenfassung</vt:lpstr>
      <vt:lpstr>Highlights</vt:lpstr>
      <vt:lpstr>Verkaufstipps zusammengefasst</vt:lpstr>
      <vt:lpstr>Was sollen Sie sich bei Office 2010 merken?</vt:lpstr>
      <vt:lpstr>Danke!</vt:lpstr>
      <vt:lpstr>Lernkurve &amp; Produktivität</vt:lpstr>
    </vt:vector>
  </TitlesOfParts>
  <Company>Parliament, Inc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2010 Essentials</dc:title>
  <dc:creator>Scot Mortimer</dc:creator>
  <cp:lastModifiedBy>Christian</cp:lastModifiedBy>
  <cp:revision>207</cp:revision>
  <cp:lastPrinted>2010-04-06T20:21:21Z</cp:lastPrinted>
  <dcterms:created xsi:type="dcterms:W3CDTF">2010-01-04T18:25:53Z</dcterms:created>
  <dcterms:modified xsi:type="dcterms:W3CDTF">2010-04-22T18:25:54Z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0x010100827E3952CC30E348B3144E84517B7626</vt:lpwstr>
  </property>
</Properties>
</file>